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454" r:id="rId3"/>
    <p:sldId id="450" r:id="rId4"/>
    <p:sldId id="455" r:id="rId5"/>
    <p:sldId id="415" r:id="rId6"/>
    <p:sldId id="440" r:id="rId7"/>
    <p:sldId id="444" r:id="rId8"/>
    <p:sldId id="426" r:id="rId9"/>
    <p:sldId id="427" r:id="rId10"/>
    <p:sldId id="428" r:id="rId11"/>
    <p:sldId id="429" r:id="rId12"/>
    <p:sldId id="430" r:id="rId13"/>
    <p:sldId id="443" r:id="rId14"/>
    <p:sldId id="446" r:id="rId15"/>
    <p:sldId id="407" r:id="rId16"/>
    <p:sldId id="382" r:id="rId17"/>
    <p:sldId id="383" r:id="rId18"/>
    <p:sldId id="410" r:id="rId19"/>
    <p:sldId id="422" r:id="rId20"/>
    <p:sldId id="384" r:id="rId21"/>
    <p:sldId id="411" r:id="rId22"/>
    <p:sldId id="385" r:id="rId23"/>
    <p:sldId id="431" r:id="rId24"/>
    <p:sldId id="386" r:id="rId25"/>
    <p:sldId id="387" r:id="rId26"/>
    <p:sldId id="388" r:id="rId27"/>
    <p:sldId id="389" r:id="rId28"/>
    <p:sldId id="447" r:id="rId29"/>
    <p:sldId id="424" r:id="rId30"/>
    <p:sldId id="425" r:id="rId31"/>
    <p:sldId id="441" r:id="rId32"/>
    <p:sldId id="449" r:id="rId33"/>
    <p:sldId id="451" r:id="rId34"/>
    <p:sldId id="452" r:id="rId35"/>
    <p:sldId id="423" r:id="rId36"/>
    <p:sldId id="433" r:id="rId37"/>
    <p:sldId id="436" r:id="rId38"/>
    <p:sldId id="437" r:id="rId39"/>
    <p:sldId id="439" r:id="rId40"/>
    <p:sldId id="414" r:id="rId41"/>
  </p:sldIdLst>
  <p:sldSz cx="9144000" cy="6858000" type="screen4x3"/>
  <p:notesSz cx="6805613" cy="99441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2" autoAdjust="0"/>
    <p:restoredTop sz="94682"/>
  </p:normalViewPr>
  <p:slideViewPr>
    <p:cSldViewPr>
      <p:cViewPr varScale="1">
        <p:scale>
          <a:sx n="160" d="100"/>
          <a:sy n="160" d="100"/>
        </p:scale>
        <p:origin x="2296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790" y="1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/>
          <a:lstStyle>
            <a:lvl1pPr algn="r">
              <a:defRPr sz="1200"/>
            </a:lvl1pPr>
          </a:lstStyle>
          <a:p>
            <a:fld id="{2E4E9E7B-22FA-4F77-9E3F-4C364CF1AA7B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790" y="9445893"/>
            <a:ext cx="2949302" cy="496665"/>
          </a:xfrm>
          <a:prstGeom prst="rect">
            <a:avLst/>
          </a:prstGeom>
        </p:spPr>
        <p:txBody>
          <a:bodyPr vert="horz" lIns="88349" tIns="44175" rIns="88349" bIns="44175" rtlCol="0" anchor="b"/>
          <a:lstStyle>
            <a:lvl1pPr algn="r">
              <a:defRPr sz="1200"/>
            </a:lvl1pPr>
          </a:lstStyle>
          <a:p>
            <a:fld id="{77817DEC-EAEE-4993-ACC7-99483F7B847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180272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940" y="1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/>
          <a:lstStyle>
            <a:lvl1pPr algn="r">
              <a:defRPr sz="1300"/>
            </a:lvl1pPr>
          </a:lstStyle>
          <a:p>
            <a:fld id="{5CBA4764-61D2-4869-B7B4-84F60F6ACB8F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6125"/>
            <a:ext cx="4970463" cy="37290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00" tIns="47850" rIns="95700" bIns="4785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562" y="4723447"/>
            <a:ext cx="5444490" cy="4474845"/>
          </a:xfrm>
          <a:prstGeom prst="rect">
            <a:avLst/>
          </a:prstGeom>
        </p:spPr>
        <p:txBody>
          <a:bodyPr vert="horz" lIns="95700" tIns="47850" rIns="95700" bIns="4785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940" y="9445170"/>
            <a:ext cx="2949099" cy="497205"/>
          </a:xfrm>
          <a:prstGeom prst="rect">
            <a:avLst/>
          </a:prstGeom>
        </p:spPr>
        <p:txBody>
          <a:bodyPr vert="horz" lIns="95700" tIns="47850" rIns="95700" bIns="47850" rtlCol="0" anchor="b"/>
          <a:lstStyle>
            <a:lvl1pPr algn="r">
              <a:defRPr sz="1300"/>
            </a:lvl1pPr>
          </a:lstStyle>
          <a:p>
            <a:fld id="{A9D25B2B-AED8-485A-BC24-AD295B7778D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015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16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3929808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>
            <a:extLst>
              <a:ext uri="{FF2B5EF4-FFF2-40B4-BE49-F238E27FC236}">
                <a16:creationId xmlns:a16="http://schemas.microsoft.com/office/drawing/2014/main" id="{B5981C84-1C86-46CC-8DE8-F05C5ED0570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>
            <a:extLst>
              <a:ext uri="{FF2B5EF4-FFF2-40B4-BE49-F238E27FC236}">
                <a16:creationId xmlns:a16="http://schemas.microsoft.com/office/drawing/2014/main" id="{3D86D0F0-0640-4EAD-93AD-708B56D00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nl-NL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79876" name="Slide Number Placeholder 3">
            <a:extLst>
              <a:ext uri="{FF2B5EF4-FFF2-40B4-BE49-F238E27FC236}">
                <a16:creationId xmlns:a16="http://schemas.microsoft.com/office/drawing/2014/main" id="{555411A2-1247-4BBB-9506-83DBD6B6DE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DAA17D7A-8DEF-468F-80AD-9EB9B644CC88}" type="slidenum">
              <a:rPr lang="en-GB" altLang="nl-NL"/>
              <a:pPr eaLnBrk="1" hangingPunct="1">
                <a:spcBef>
                  <a:spcPct val="0"/>
                </a:spcBef>
              </a:pPr>
              <a:t>32</a:t>
            </a:fld>
            <a:endParaRPr lang="en-GB" altLang="nl-NL"/>
          </a:p>
        </p:txBody>
      </p:sp>
    </p:spTree>
    <p:extLst>
      <p:ext uri="{BB962C8B-B14F-4D97-AF65-F5344CB8AC3E}">
        <p14:creationId xmlns:p14="http://schemas.microsoft.com/office/powerpoint/2010/main" val="208860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40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6150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Folienbildplatzhalter 1">
            <a:extLst>
              <a:ext uri="{FF2B5EF4-FFF2-40B4-BE49-F238E27FC236}">
                <a16:creationId xmlns:a16="http://schemas.microsoft.com/office/drawing/2014/main" id="{F134531A-F9E9-4EB1-9A83-93A09223A50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Notizenplatzhalter 2">
            <a:extLst>
              <a:ext uri="{FF2B5EF4-FFF2-40B4-BE49-F238E27FC236}">
                <a16:creationId xmlns:a16="http://schemas.microsoft.com/office/drawing/2014/main" id="{8DDC6330-BA39-4008-B1BE-D3F9A766B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Die Fehler erst nach und nach einblenden!!!!</a:t>
            </a:r>
          </a:p>
        </p:txBody>
      </p:sp>
      <p:sp>
        <p:nvSpPr>
          <p:cNvPr id="80900" name="Foliennummernplatzhalter 3">
            <a:extLst>
              <a:ext uri="{FF2B5EF4-FFF2-40B4-BE49-F238E27FC236}">
                <a16:creationId xmlns:a16="http://schemas.microsoft.com/office/drawing/2014/main" id="{E7D00A5D-13DC-4995-A515-28CD0A081B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5F41CA9-407F-43A1-A14D-8B2F2A2BECC6}" type="slidenum">
              <a:rPr lang="de-DE" altLang="nl-NL"/>
              <a:pPr eaLnBrk="1" hangingPunct="1">
                <a:spcBef>
                  <a:spcPct val="0"/>
                </a:spcBef>
              </a:pPr>
              <a:t>17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91229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Folienbildplatzhalter 1">
            <a:extLst>
              <a:ext uri="{FF2B5EF4-FFF2-40B4-BE49-F238E27FC236}">
                <a16:creationId xmlns:a16="http://schemas.microsoft.com/office/drawing/2014/main" id="{D61099A5-BFE5-4464-8857-FDC0529EB7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Notizenplatzhalter 2">
            <a:extLst>
              <a:ext uri="{FF2B5EF4-FFF2-40B4-BE49-F238E27FC236}">
                <a16:creationId xmlns:a16="http://schemas.microsoft.com/office/drawing/2014/main" id="{3B18DE9D-56EB-4D6B-AF87-1154831EB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within-household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procedures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were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Some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dual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frame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but not all</a:t>
            </a:r>
          </a:p>
          <a:p>
            <a:pPr marL="285750" indent="-285750">
              <a:buFontTx/>
              <a:buChar char="-"/>
            </a:pP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Although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write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that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RDD,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fact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used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non-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probability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element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random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selection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of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numbers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Haeder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-Gabler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method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last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birthday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</a:t>
            </a:r>
          </a:p>
          <a:p>
            <a:pPr marL="285750" indent="-285750">
              <a:buFontTx/>
              <a:buChar char="-"/>
            </a:pP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2948" name="Foliennummernplatzhalter 3">
            <a:extLst>
              <a:ext uri="{FF2B5EF4-FFF2-40B4-BE49-F238E27FC236}">
                <a16:creationId xmlns:a16="http://schemas.microsoft.com/office/drawing/2014/main" id="{857935DB-90B1-44F6-BECB-857D2EFB6A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9A3F3894-21D4-47D3-AD93-D12CF77CF185}" type="slidenum">
              <a:rPr lang="de-DE" altLang="nl-NL"/>
              <a:pPr eaLnBrk="1" hangingPunct="1">
                <a:spcBef>
                  <a:spcPct val="0"/>
                </a:spcBef>
              </a:pPr>
              <a:t>20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5147821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lienbildplatzhalter 1">
            <a:extLst>
              <a:ext uri="{FF2B5EF4-FFF2-40B4-BE49-F238E27FC236}">
                <a16:creationId xmlns:a16="http://schemas.microsoft.com/office/drawing/2014/main" id="{98C4FE4C-5C37-4366-92B1-56ACD9807FE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izenplatzhalter 2">
            <a:extLst>
              <a:ext uri="{FF2B5EF4-FFF2-40B4-BE49-F238E27FC236}">
                <a16:creationId xmlns:a16="http://schemas.microsoft.com/office/drawing/2014/main" id="{91489212-CD0A-47DC-B1D0-693510D988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The report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did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focus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on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nonresponse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detail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unfortunately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Talk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about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e.g.,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topic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influence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(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political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interest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), not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possible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to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actually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calculate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response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rates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„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early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“/“easy“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respondents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in online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panels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and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telephone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surveys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when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working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with</a:t>
            </a:r>
            <a:r>
              <a:rPr lang="de-DE" altLang="nl-NL" sz="1400" dirty="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de-DE" altLang="nl-NL" sz="1400" dirty="0" err="1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quotas</a:t>
            </a:r>
            <a:r>
              <a:rPr lang="de-DE" altLang="nl-NL" sz="1400">
                <a:solidFill>
                  <a:srgbClr val="FF000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, etc. </a:t>
            </a:r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3972" name="Foliennummernplatzhalter 3">
            <a:extLst>
              <a:ext uri="{FF2B5EF4-FFF2-40B4-BE49-F238E27FC236}">
                <a16:creationId xmlns:a16="http://schemas.microsoft.com/office/drawing/2014/main" id="{A19AE450-3D2A-4038-B391-56090D1C16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7D98CA22-63E4-4D63-A323-71A0BEA2D4E1}" type="slidenum">
              <a:rPr lang="de-DE" altLang="nl-NL"/>
              <a:pPr eaLnBrk="1" hangingPunct="1">
                <a:spcBef>
                  <a:spcPct val="0"/>
                </a:spcBef>
              </a:pPr>
              <a:t>22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129307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lienbildplatzhalter 1">
            <a:extLst>
              <a:ext uri="{FF2B5EF4-FFF2-40B4-BE49-F238E27FC236}">
                <a16:creationId xmlns:a16="http://schemas.microsoft.com/office/drawing/2014/main" id="{D0A42F2B-482D-432B-882C-1675126F5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4995" name="Notizenplatzhalter 2">
            <a:extLst>
              <a:ext uri="{FF2B5EF4-FFF2-40B4-BE49-F238E27FC236}">
                <a16:creationId xmlns:a16="http://schemas.microsoft.com/office/drawing/2014/main" id="{720615EC-D906-40D2-A3BE-301478D0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4996" name="Foliennummernplatzhalter 3">
            <a:extLst>
              <a:ext uri="{FF2B5EF4-FFF2-40B4-BE49-F238E27FC236}">
                <a16:creationId xmlns:a16="http://schemas.microsoft.com/office/drawing/2014/main" id="{22CE28E8-A79C-4023-BE16-35D81D4498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430F7CB2-70C6-454A-8764-DEF77B8C4B86}" type="slidenum">
              <a:rPr lang="de-DE" altLang="nl-NL"/>
              <a:pPr eaLnBrk="1" hangingPunct="1">
                <a:spcBef>
                  <a:spcPct val="0"/>
                </a:spcBef>
              </a:pPr>
              <a:t>24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1308421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Folienbildplatzhalter 1">
            <a:extLst>
              <a:ext uri="{FF2B5EF4-FFF2-40B4-BE49-F238E27FC236}">
                <a16:creationId xmlns:a16="http://schemas.microsoft.com/office/drawing/2014/main" id="{22EFF3D3-C60D-4202-B920-01228FDF98A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izenplatzhalter 2">
            <a:extLst>
              <a:ext uri="{FF2B5EF4-FFF2-40B4-BE49-F238E27FC236}">
                <a16:creationId xmlns:a16="http://schemas.microsoft.com/office/drawing/2014/main" id="{50ECFF50-936D-4242-B20F-330F9F7DF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6020" name="Foliennummernplatzhalter 3">
            <a:extLst>
              <a:ext uri="{FF2B5EF4-FFF2-40B4-BE49-F238E27FC236}">
                <a16:creationId xmlns:a16="http://schemas.microsoft.com/office/drawing/2014/main" id="{9B90419D-68FE-4BCF-B3E7-B5CD0A06EF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F652FF29-436C-4769-9506-C79A7C9B4E58}" type="slidenum">
              <a:rPr lang="de-DE" altLang="nl-NL"/>
              <a:pPr eaLnBrk="1" hangingPunct="1">
                <a:spcBef>
                  <a:spcPct val="0"/>
                </a:spcBef>
              </a:pPr>
              <a:t>25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355390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Folienbildplatzhalter 1">
            <a:extLst>
              <a:ext uri="{FF2B5EF4-FFF2-40B4-BE49-F238E27FC236}">
                <a16:creationId xmlns:a16="http://schemas.microsoft.com/office/drawing/2014/main" id="{154A3004-B27C-4E07-8545-51BB00E80EE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7043" name="Notizenplatzhalter 2">
            <a:extLst>
              <a:ext uri="{FF2B5EF4-FFF2-40B4-BE49-F238E27FC236}">
                <a16:creationId xmlns:a16="http://schemas.microsoft.com/office/drawing/2014/main" id="{1B9978FD-C8AD-43A0-9BC6-8A6144A7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7044" name="Foliennummernplatzhalter 3">
            <a:extLst>
              <a:ext uri="{FF2B5EF4-FFF2-40B4-BE49-F238E27FC236}">
                <a16:creationId xmlns:a16="http://schemas.microsoft.com/office/drawing/2014/main" id="{B8532EDC-7213-4EE6-9EED-459C8C939B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CD9D1447-B5EC-4263-9EF9-23E5B840CAC3}" type="slidenum">
              <a:rPr lang="de-DE" altLang="nl-NL"/>
              <a:pPr eaLnBrk="1" hangingPunct="1">
                <a:spcBef>
                  <a:spcPct val="0"/>
                </a:spcBef>
              </a:pPr>
              <a:t>26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2196800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Folienbildplatzhalter 1">
            <a:extLst>
              <a:ext uri="{FF2B5EF4-FFF2-40B4-BE49-F238E27FC236}">
                <a16:creationId xmlns:a16="http://schemas.microsoft.com/office/drawing/2014/main" id="{5BB6BCC1-3269-4FA2-808B-C059420A40A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izenplatzhalter 2">
            <a:extLst>
              <a:ext uri="{FF2B5EF4-FFF2-40B4-BE49-F238E27FC236}">
                <a16:creationId xmlns:a16="http://schemas.microsoft.com/office/drawing/2014/main" id="{7B82E00E-EE00-4660-86D6-60579409C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DE" altLang="nl-NL" sz="1400" dirty="0">
              <a:solidFill>
                <a:srgbClr val="FF0000"/>
              </a:solidFill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88068" name="Foliennummernplatzhalter 3">
            <a:extLst>
              <a:ext uri="{FF2B5EF4-FFF2-40B4-BE49-F238E27FC236}">
                <a16:creationId xmlns:a16="http://schemas.microsoft.com/office/drawing/2014/main" id="{174D752A-A9DC-4B97-B6F0-07829904BC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5E562146-9F42-4CA5-858D-A4D3DAFE6F18}" type="slidenum">
              <a:rPr lang="de-DE" altLang="nl-NL"/>
              <a:pPr eaLnBrk="1" hangingPunct="1">
                <a:spcBef>
                  <a:spcPct val="0"/>
                </a:spcBef>
              </a:pPr>
              <a:t>27</a:t>
            </a:fld>
            <a:endParaRPr lang="de-DE" altLang="nl-NL"/>
          </a:p>
        </p:txBody>
      </p:sp>
    </p:spTree>
    <p:extLst>
      <p:ext uri="{BB962C8B-B14F-4D97-AF65-F5344CB8AC3E}">
        <p14:creationId xmlns:p14="http://schemas.microsoft.com/office/powerpoint/2010/main" val="3497991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25B2B-AED8-485A-BC24-AD295B7778D0}" type="slidenum">
              <a:rPr lang="nl-NL" smtClean="0"/>
              <a:t>30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7069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0142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73804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1682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01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0669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5408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1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32397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4674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631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6825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F9EC29-17F5-4362-9B3B-700B9E069DDE}" type="datetimeFigureOut">
              <a:rPr lang="nl-NL" smtClean="0"/>
              <a:t>03-09-2022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82FF5-C383-480F-80BB-C8933D39B54E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3673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Survey analysis</a:t>
            </a:r>
            <a:br>
              <a:rPr lang="en-US" dirty="0"/>
            </a:br>
            <a:r>
              <a:rPr lang="en-US" dirty="0"/>
              <a:t>week 38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Decomposing error and bias</a:t>
            </a:r>
            <a:br>
              <a:rPr lang="en-US" dirty="0"/>
            </a:br>
            <a:r>
              <a:rPr lang="en-US" dirty="0"/>
              <a:t>“Total Survey Error”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u="sng" dirty="0"/>
          </a:p>
          <a:p>
            <a:r>
              <a:rPr lang="nl-NL" dirty="0"/>
              <a:t>© Peter </a:t>
            </a:r>
            <a:r>
              <a:rPr lang="nl-NL" dirty="0" err="1"/>
              <a:t>Lugtig</a:t>
            </a:r>
            <a:endParaRPr lang="nl-NL" dirty="0"/>
          </a:p>
          <a:p>
            <a:r>
              <a:rPr lang="nl-NL" dirty="0" err="1"/>
              <a:t>p.lugtig@uu.nl</a:t>
            </a:r>
            <a:endParaRPr lang="nl-NL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E7568C3B-90DF-CF48-A73B-1B5986826BE6}"/>
              </a:ext>
            </a:extLst>
          </p:cNvPr>
          <p:cNvSpPr/>
          <p:nvPr/>
        </p:nvSpPr>
        <p:spPr>
          <a:xfrm>
            <a:off x="4132616" y="3244334"/>
            <a:ext cx="878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/>
              <a:t>Design:</a:t>
            </a:r>
          </a:p>
        </p:txBody>
      </p:sp>
    </p:spTree>
    <p:extLst>
      <p:ext uri="{BB962C8B-B14F-4D97-AF65-F5344CB8AC3E}">
        <p14:creationId xmlns:p14="http://schemas.microsoft.com/office/powerpoint/2010/main" val="296113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8064" y="1700808"/>
            <a:ext cx="2016224" cy="7813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error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</p:spPr>
            <p:txBody>
              <a:bodyPr/>
              <a:lstStyle/>
              <a:p>
                <a:r>
                  <a:rPr lang="nl-NL" dirty="0"/>
                  <a:t>Point </a:t>
                </a:r>
                <a:r>
                  <a:rPr lang="nl-NL" dirty="0" err="1"/>
                  <a:t>estimate</a:t>
                </a:r>
                <a:r>
                  <a:rPr lang="nl-NL" dirty="0"/>
                  <a:t>: 48%</a:t>
                </a:r>
              </a:p>
              <a:p>
                <a:r>
                  <a:rPr lang="nl-NL" dirty="0"/>
                  <a:t>Standard error (SE) = </a:t>
                </a:r>
              </a:p>
              <a:p>
                <a:pPr marL="457200" lvl="1" indent="0">
                  <a:buNone/>
                </a:pPr>
                <a:r>
                  <a:rPr lang="nl-NL" dirty="0"/>
                  <a:t>SE =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(.48*.52)/</m:t>
                        </m:r>
                      </m:e>
                    </m:rad>
                  </m:oMath>
                </a14:m>
                <a:r>
                  <a:rPr lang="nl-NL" dirty="0"/>
                  <a:t>1000 = .016</a:t>
                </a:r>
              </a:p>
              <a:p>
                <a:r>
                  <a:rPr lang="nl-NL" dirty="0" err="1"/>
                  <a:t>Confidence</a:t>
                </a:r>
                <a:r>
                  <a:rPr lang="nl-NL" dirty="0"/>
                  <a:t> interval: [.45 - .51]</a:t>
                </a:r>
              </a:p>
              <a:p>
                <a:pPr lvl="1"/>
                <a:r>
                  <a:rPr lang="nl-NL" dirty="0"/>
                  <a:t>[p +- 1.96 * se]</a:t>
                </a:r>
              </a:p>
              <a:p>
                <a:r>
                  <a:rPr lang="nl-NL" dirty="0"/>
                  <a:t>Is error or bias a </a:t>
                </a:r>
                <a:r>
                  <a:rPr lang="nl-NL" dirty="0" err="1"/>
                  <a:t>bigger</a:t>
                </a:r>
                <a:r>
                  <a:rPr lang="nl-NL" dirty="0"/>
                  <a:t> </a:t>
                </a:r>
                <a:r>
                  <a:rPr lang="nl-NL" dirty="0" err="1"/>
                  <a:t>problem</a:t>
                </a:r>
                <a:r>
                  <a:rPr lang="nl-NL" dirty="0"/>
                  <a:t>?</a:t>
                </a:r>
              </a:p>
            </p:txBody>
          </p:sp>
        </mc:Choice>
        <mc:Fallback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7584" y="1403595"/>
                <a:ext cx="8229600" cy="4525963"/>
              </a:xfrm>
              <a:blipFill>
                <a:blip r:embed="rId3"/>
                <a:stretch>
                  <a:fillRect l="-1541" t="-168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2318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 =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+ error +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True </a:t>
            </a:r>
            <a:r>
              <a:rPr lang="nl-NL" dirty="0" err="1"/>
              <a:t>value</a:t>
            </a:r>
            <a:r>
              <a:rPr lang="nl-NL" dirty="0"/>
              <a:t> is </a:t>
            </a:r>
            <a:r>
              <a:rPr lang="nl-NL" dirty="0" err="1"/>
              <a:t>within</a:t>
            </a:r>
            <a:r>
              <a:rPr lang="nl-NL" dirty="0"/>
              <a:t> </a:t>
            </a:r>
            <a:r>
              <a:rPr lang="nl-NL" dirty="0" err="1"/>
              <a:t>confidence</a:t>
            </a:r>
            <a:r>
              <a:rPr lang="nl-NL" dirty="0"/>
              <a:t> interval!</a:t>
            </a:r>
          </a:p>
          <a:p>
            <a:r>
              <a:rPr lang="nl-NL" dirty="0" err="1"/>
              <a:t>So</a:t>
            </a:r>
            <a:r>
              <a:rPr lang="nl-NL" dirty="0"/>
              <a:t>, we have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u="sng" dirty="0" err="1"/>
              <a:t>assume</a:t>
            </a:r>
            <a:r>
              <a:rPr lang="nl-NL" dirty="0"/>
              <a:t> </a:t>
            </a:r>
            <a:r>
              <a:rPr lang="nl-NL" dirty="0" err="1"/>
              <a:t>there</a:t>
            </a:r>
            <a:r>
              <a:rPr lang="nl-NL" dirty="0"/>
              <a:t> is bias</a:t>
            </a:r>
          </a:p>
          <a:p>
            <a:pPr lvl="1"/>
            <a:r>
              <a:rPr lang="nl-NL" dirty="0"/>
              <a:t>The 0.5% </a:t>
            </a:r>
            <a:r>
              <a:rPr lang="nl-NL" dirty="0" err="1"/>
              <a:t>difference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bias or error</a:t>
            </a:r>
          </a:p>
          <a:p>
            <a:pPr lvl="2"/>
            <a:r>
              <a:rPr lang="nl-NL" dirty="0"/>
              <a:t>Or, is </a:t>
            </a:r>
            <a:r>
              <a:rPr lang="nl-NL" dirty="0" err="1"/>
              <a:t>the</a:t>
            </a:r>
            <a:r>
              <a:rPr lang="nl-NL" dirty="0"/>
              <a:t> bias we </a:t>
            </a:r>
            <a:r>
              <a:rPr lang="nl-NL" dirty="0" err="1"/>
              <a:t>see</a:t>
            </a:r>
            <a:r>
              <a:rPr lang="nl-NL" dirty="0"/>
              <a:t> </a:t>
            </a:r>
            <a:r>
              <a:rPr lang="nl-NL" dirty="0" err="1"/>
              <a:t>higher</a:t>
            </a:r>
            <a:r>
              <a:rPr lang="nl-NL" dirty="0"/>
              <a:t> </a:t>
            </a:r>
            <a:r>
              <a:rPr lang="nl-NL" dirty="0" err="1"/>
              <a:t>than</a:t>
            </a:r>
            <a:r>
              <a:rPr lang="nl-NL" dirty="0"/>
              <a:t> </a:t>
            </a:r>
            <a:r>
              <a:rPr lang="nl-NL" dirty="0" err="1"/>
              <a:t>expected</a:t>
            </a:r>
            <a:r>
              <a:rPr lang="nl-NL" dirty="0"/>
              <a:t> error?</a:t>
            </a:r>
          </a:p>
          <a:p>
            <a:pPr lvl="1"/>
            <a:r>
              <a:rPr lang="nl-NL" dirty="0"/>
              <a:t>Next week, more on bias </a:t>
            </a:r>
            <a:r>
              <a:rPr lang="nl-NL" dirty="0" err="1"/>
              <a:t>and</a:t>
            </a:r>
            <a:r>
              <a:rPr lang="nl-NL" dirty="0"/>
              <a:t> error in samples</a:t>
            </a:r>
          </a:p>
          <a:p>
            <a:r>
              <a:rPr lang="nl-NL" dirty="0" err="1"/>
              <a:t>Mean</a:t>
            </a:r>
            <a:r>
              <a:rPr lang="nl-NL" dirty="0"/>
              <a:t> </a:t>
            </a:r>
            <a:r>
              <a:rPr lang="nl-NL" dirty="0" err="1"/>
              <a:t>Squared</a:t>
            </a:r>
            <a:r>
              <a:rPr lang="nl-NL" dirty="0"/>
              <a:t> error (MSE): bias</a:t>
            </a:r>
            <a:r>
              <a:rPr lang="nl-NL" baseline="30000" dirty="0"/>
              <a:t>2</a:t>
            </a:r>
            <a:r>
              <a:rPr lang="nl-NL" dirty="0"/>
              <a:t> + error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30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Mean</a:t>
            </a:r>
            <a:r>
              <a:rPr lang="nl-NL" dirty="0"/>
              <a:t> square error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33164" y="1381519"/>
            <a:ext cx="8229600" cy="4525963"/>
          </a:xfrm>
        </p:spPr>
        <p:txBody>
          <a:bodyPr/>
          <a:lstStyle/>
          <a:p>
            <a:r>
              <a:rPr lang="nl-NL" dirty="0"/>
              <a:t>MSE = .005</a:t>
            </a:r>
            <a:r>
              <a:rPr lang="nl-NL" baseline="30000" dirty="0"/>
              <a:t>2</a:t>
            </a:r>
            <a:r>
              <a:rPr lang="nl-NL" dirty="0"/>
              <a:t> + .016 = .000025 + .016 = </a:t>
            </a:r>
            <a:r>
              <a:rPr lang="nl-NL" dirty="0">
                <a:solidFill>
                  <a:srgbClr val="FF0000"/>
                </a:solidFill>
              </a:rPr>
              <a:t>.016025</a:t>
            </a:r>
          </a:p>
          <a:p>
            <a:r>
              <a:rPr lang="nl-NL" dirty="0"/>
              <a:t>Sampling error </a:t>
            </a:r>
            <a:r>
              <a:rPr lang="nl-NL" dirty="0" err="1"/>
              <a:t>seems</a:t>
            </a:r>
            <a:r>
              <a:rPr lang="nl-NL" dirty="0"/>
              <a:t> </a:t>
            </a:r>
            <a:r>
              <a:rPr lang="nl-NL" dirty="0" err="1"/>
              <a:t>larger</a:t>
            </a:r>
            <a:r>
              <a:rPr lang="nl-NL" dirty="0"/>
              <a:t> </a:t>
            </a:r>
            <a:r>
              <a:rPr lang="nl-NL" dirty="0" err="1"/>
              <a:t>problem</a:t>
            </a:r>
            <a:endParaRPr lang="nl-NL" dirty="0"/>
          </a:p>
          <a:p>
            <a:r>
              <a:rPr lang="nl-NL" dirty="0" err="1"/>
              <a:t>Biemer</a:t>
            </a:r>
            <a:r>
              <a:rPr lang="nl-NL" dirty="0"/>
              <a:t>: a bit more </a:t>
            </a:r>
            <a:r>
              <a:rPr lang="nl-NL" dirty="0" err="1"/>
              <a:t>complicated</a:t>
            </a:r>
            <a:r>
              <a:rPr lang="nl-NL" dirty="0"/>
              <a:t> as </a:t>
            </a:r>
            <a:r>
              <a:rPr lang="nl-NL" dirty="0" err="1"/>
              <a:t>true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err="1"/>
              <a:t>also</a:t>
            </a:r>
            <a:r>
              <a:rPr lang="nl-NL" dirty="0"/>
              <a:t> has a </a:t>
            </a:r>
            <a:r>
              <a:rPr lang="nl-NL" dirty="0" err="1"/>
              <a:t>variance</a:t>
            </a:r>
            <a:endParaRPr lang="nl-NL" dirty="0"/>
          </a:p>
          <a:p>
            <a:pPr lvl="1"/>
            <a:r>
              <a:rPr lang="nl-NL" dirty="0" err="1"/>
              <a:t>Estimating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</a:t>
            </a:r>
            <a:r>
              <a:rPr lang="nl-NL" dirty="0" err="1"/>
              <a:t>variance</a:t>
            </a:r>
            <a:r>
              <a:rPr lang="nl-NL" dirty="0"/>
              <a:t> in </a:t>
            </a:r>
            <a:r>
              <a:rPr lang="nl-NL" dirty="0" err="1"/>
              <a:t>mean</a:t>
            </a:r>
            <a:r>
              <a:rPr lang="nl-NL" dirty="0"/>
              <a:t> tricky…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4128432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/>
          <p:cNvCxnSpPr/>
          <p:nvPr/>
        </p:nvCxnSpPr>
        <p:spPr>
          <a:xfrm flipH="1">
            <a:off x="3995936" y="5697252"/>
            <a:ext cx="504056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7904" y="3133073"/>
            <a:ext cx="3856598" cy="63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25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8DE737-91DC-8C4F-A1F1-909C1AE4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Survey design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 err="1"/>
                  <a:t>What</a:t>
                </a:r>
                <a:r>
                  <a:rPr lang="nl-NL" dirty="0"/>
                  <a:t> </a:t>
                </a:r>
                <a:r>
                  <a:rPr lang="nl-NL" dirty="0" err="1"/>
                  <a:t>if</a:t>
                </a:r>
                <a:r>
                  <a:rPr lang="nl-NL" dirty="0"/>
                  <a:t> we </a:t>
                </a:r>
                <a:r>
                  <a:rPr lang="nl-NL" dirty="0" err="1"/>
                  <a:t>increase</a:t>
                </a:r>
                <a:r>
                  <a:rPr lang="nl-NL" dirty="0"/>
                  <a:t> sample </a:t>
                </a:r>
                <a:r>
                  <a:rPr lang="nl-NL" dirty="0" err="1"/>
                  <a:t>size</a:t>
                </a:r>
                <a:r>
                  <a:rPr lang="nl-NL" dirty="0"/>
                  <a:t>?</a:t>
                </a:r>
              </a:p>
              <a:p>
                <a:pPr lvl="1"/>
                <a:r>
                  <a:rPr lang="nl-NL" dirty="0"/>
                  <a:t>10000 </a:t>
                </a:r>
                <a:r>
                  <a:rPr lang="nl-NL" dirty="0" err="1"/>
                  <a:t>instead</a:t>
                </a:r>
                <a:r>
                  <a:rPr lang="nl-NL" dirty="0"/>
                  <a:t> of 1000?</a:t>
                </a:r>
              </a:p>
              <a:p>
                <a:pPr lvl="1"/>
                <a:r>
                  <a:rPr lang="nl-NL" dirty="0"/>
                  <a:t>Se(r):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nl-NL" i="1" dirty="0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nl-NL" dirty="0"/>
                          <m:t>(.48*.52)/</m:t>
                        </m:r>
                      </m:e>
                    </m:rad>
                  </m:oMath>
                </a14:m>
                <a:r>
                  <a:rPr lang="nl-NL" dirty="0"/>
                  <a:t>10000 = </a:t>
                </a:r>
                <a:r>
                  <a:rPr lang="nl-NL" dirty="0">
                    <a:solidFill>
                      <a:srgbClr val="FF0000"/>
                    </a:solidFill>
                  </a:rPr>
                  <a:t>.005</a:t>
                </a:r>
              </a:p>
              <a:p>
                <a:pPr marL="457200" lvl="1" indent="0">
                  <a:buNone/>
                </a:pPr>
                <a:endParaRPr lang="nl-NL" dirty="0"/>
              </a:p>
            </p:txBody>
          </p:sp>
        </mc:Choice>
        <mc:Fallback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3E8E5B73-389B-BD4A-AE88-CD8A3A8674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fbeelding 3">
            <a:extLst>
              <a:ext uri="{FF2B5EF4-FFF2-40B4-BE49-F238E27FC236}">
                <a16:creationId xmlns:a16="http://schemas.microsoft.com/office/drawing/2014/main" id="{CE845B08-470A-814C-8295-C33B301D8A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3423239"/>
            <a:ext cx="5760640" cy="3433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99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Why</a:t>
            </a:r>
            <a:r>
              <a:rPr lang="nl-NL" dirty="0"/>
              <a:t> we </a:t>
            </a:r>
            <a:r>
              <a:rPr lang="nl-NL" dirty="0" err="1"/>
              <a:t>still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bias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3095141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3D27F-421D-47CA-B404-048122D19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Bias and error in more detail</a:t>
            </a:r>
            <a:endParaRPr lang="nl-N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2FE5C-BCC7-4CDF-A4E4-78CB09A805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Total Survey Error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9483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Total Survey Error Framework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2" y="1808560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48807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70" name="Picture 70">
            <a:extLst>
              <a:ext uri="{FF2B5EF4-FFF2-40B4-BE49-F238E27FC236}">
                <a16:creationId xmlns:a16="http://schemas.microsoft.com/office/drawing/2014/main" id="{A381725A-2A08-4788-BD9C-CA8CD194B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FF60FE7-6BC5-4249-BD3C-FD6E2BBF5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552" y="971551"/>
            <a:ext cx="8424936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/>
              <a:t>Total Survey Error (TSE) Framework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D584B8-A3FA-4E6F-8310-78C0EA750CA9}"/>
              </a:ext>
            </a:extLst>
          </p:cNvPr>
          <p:cNvSpPr/>
          <p:nvPr/>
        </p:nvSpPr>
        <p:spPr>
          <a:xfrm>
            <a:off x="6569869" y="2619375"/>
            <a:ext cx="1096566" cy="2805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58D4D80-8D97-457D-B804-86ECDD6D9A9C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F816073-44D8-4951-B328-5F6CB80A06FA}"/>
              </a:ext>
            </a:extLst>
          </p:cNvPr>
          <p:cNvSpPr txBox="1"/>
          <p:nvPr/>
        </p:nvSpPr>
        <p:spPr>
          <a:xfrm>
            <a:off x="1818085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Coverage Error</a:t>
            </a:r>
          </a:p>
          <a:p>
            <a:pPr>
              <a:spcBef>
                <a:spcPts val="450"/>
              </a:spcBef>
              <a:defRPr/>
            </a:pPr>
            <a:r>
              <a:rPr lang="en-GB" sz="1350" dirty="0"/>
              <a:t>Discrepancy</a:t>
            </a:r>
            <a:r>
              <a:rPr lang="en-US" sz="1350" dirty="0"/>
              <a:t> between target population and available sampling frames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ACDBD29-F66B-4DA9-9035-D6DA124404A9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19846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26B95-2104-457E-9F8E-E04DC9D2C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coverage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3691C-60BD-425A-BFD6-9A550DEDB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5257800"/>
          </a:xfrm>
        </p:spPr>
        <p:txBody>
          <a:bodyPr>
            <a:normAutofit fontScale="92500"/>
          </a:bodyPr>
          <a:lstStyle/>
          <a:p>
            <a:r>
              <a:rPr lang="en-US" dirty="0"/>
              <a:t>(target) Population: group of units (people, companies, households, etc.) you are studying</a:t>
            </a:r>
          </a:p>
          <a:p>
            <a:r>
              <a:rPr lang="en-US" dirty="0"/>
              <a:t>Sampling frame: list containing population elements</a:t>
            </a:r>
          </a:p>
          <a:p>
            <a:r>
              <a:rPr lang="en-US" dirty="0" err="1"/>
              <a:t>Undercoverage</a:t>
            </a:r>
            <a:r>
              <a:rPr lang="en-US" dirty="0"/>
              <a:t>: should be on, but is not</a:t>
            </a:r>
          </a:p>
          <a:p>
            <a:pPr lvl="1"/>
            <a:r>
              <a:rPr lang="en-US" dirty="0"/>
              <a:t>Not have an address, telephone, e-mail</a:t>
            </a:r>
          </a:p>
          <a:p>
            <a:r>
              <a:rPr lang="en-US" dirty="0" err="1"/>
              <a:t>Overcoverage</a:t>
            </a:r>
            <a:r>
              <a:rPr lang="en-US" dirty="0"/>
              <a:t>: should not be on, but is</a:t>
            </a:r>
          </a:p>
          <a:p>
            <a:pPr lvl="1"/>
            <a:r>
              <a:rPr lang="en-US" dirty="0"/>
              <a:t>Two phones, multiple e-mail, has died, has moved</a:t>
            </a:r>
          </a:p>
          <a:p>
            <a:endParaRPr lang="en-US" dirty="0"/>
          </a:p>
          <a:p>
            <a:r>
              <a:rPr lang="en-US" dirty="0"/>
              <a:t>From: population register, schools, health records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945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Coverage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modes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Modes:</a:t>
            </a:r>
          </a:p>
          <a:p>
            <a:pPr lvl="1"/>
            <a:r>
              <a:rPr lang="nl-NL" sz="2400" dirty="0"/>
              <a:t>Web: no </a:t>
            </a:r>
            <a:r>
              <a:rPr lang="nl-NL" sz="2400" dirty="0" err="1"/>
              <a:t>lists</a:t>
            </a:r>
            <a:r>
              <a:rPr lang="nl-NL" sz="2400" dirty="0"/>
              <a:t> of e-</a:t>
            </a:r>
            <a:r>
              <a:rPr lang="nl-NL" sz="2400" dirty="0" err="1"/>
              <a:t>mailadresses</a:t>
            </a:r>
            <a:r>
              <a:rPr lang="nl-NL" sz="2400" dirty="0"/>
              <a:t> (</a:t>
            </a:r>
            <a:r>
              <a:rPr lang="nl-NL" sz="2400" dirty="0" err="1"/>
              <a:t>unless</a:t>
            </a:r>
            <a:r>
              <a:rPr lang="nl-NL" sz="2400" dirty="0"/>
              <a:t> special </a:t>
            </a:r>
            <a:r>
              <a:rPr lang="nl-NL" sz="2400" dirty="0" err="1"/>
              <a:t>population</a:t>
            </a:r>
            <a:r>
              <a:rPr lang="nl-NL" sz="2400" dirty="0"/>
              <a:t>)</a:t>
            </a:r>
          </a:p>
          <a:p>
            <a:pPr lvl="1"/>
            <a:r>
              <a:rPr lang="nl-NL" sz="2400" dirty="0"/>
              <a:t>Paper: </a:t>
            </a:r>
            <a:r>
              <a:rPr lang="nl-NL" sz="2400" dirty="0" err="1"/>
              <a:t>invitations</a:t>
            </a:r>
            <a:r>
              <a:rPr lang="nl-NL" sz="2400" dirty="0"/>
              <a:t> </a:t>
            </a:r>
            <a:r>
              <a:rPr lang="nl-NL" sz="2400" dirty="0" err="1"/>
              <a:t>by</a:t>
            </a:r>
            <a:r>
              <a:rPr lang="nl-NL" sz="2400" dirty="0"/>
              <a:t> </a:t>
            </a:r>
            <a:r>
              <a:rPr lang="nl-NL" sz="2400" u="sng" dirty="0"/>
              <a:t>mail</a:t>
            </a:r>
            <a:r>
              <a:rPr lang="nl-NL" sz="2400" dirty="0"/>
              <a:t> </a:t>
            </a:r>
            <a:r>
              <a:rPr lang="nl-NL" sz="2400" dirty="0" err="1"/>
              <a:t>to</a:t>
            </a:r>
            <a:r>
              <a:rPr lang="nl-NL" sz="2400" dirty="0"/>
              <a:t> </a:t>
            </a:r>
            <a:r>
              <a:rPr lang="nl-NL" sz="2400" u="sng" dirty="0" err="1"/>
              <a:t>households</a:t>
            </a:r>
            <a:endParaRPr lang="nl-NL" sz="2400" u="sng" dirty="0"/>
          </a:p>
          <a:p>
            <a:pPr lvl="1"/>
            <a:r>
              <a:rPr lang="nl-NL" sz="2400" dirty="0"/>
              <a:t>Face-</a:t>
            </a:r>
            <a:r>
              <a:rPr lang="nl-NL" sz="2400" dirty="0" err="1"/>
              <a:t>to</a:t>
            </a:r>
            <a:r>
              <a:rPr lang="nl-NL" sz="2400" dirty="0"/>
              <a:t>-face: </a:t>
            </a:r>
            <a:r>
              <a:rPr lang="nl-NL" sz="2400" dirty="0" err="1"/>
              <a:t>Use</a:t>
            </a:r>
            <a:r>
              <a:rPr lang="nl-NL" sz="2400" dirty="0"/>
              <a:t> list </a:t>
            </a:r>
            <a:r>
              <a:rPr lang="nl-NL" sz="2400" dirty="0" err="1"/>
              <a:t>addresses</a:t>
            </a:r>
            <a:r>
              <a:rPr lang="nl-NL" sz="2400" dirty="0"/>
              <a:t> or random walk</a:t>
            </a:r>
          </a:p>
          <a:p>
            <a:pPr lvl="1"/>
            <a:r>
              <a:rPr lang="nl-NL" sz="2400" dirty="0"/>
              <a:t>Telephone: Random Digit Dialing, mobile </a:t>
            </a:r>
            <a:r>
              <a:rPr lang="nl-NL" sz="2400" dirty="0" err="1"/>
              <a:t>phones</a:t>
            </a:r>
            <a:endParaRPr lang="nl-NL" sz="2400" dirty="0"/>
          </a:p>
          <a:p>
            <a:endParaRPr lang="nl-NL" dirty="0"/>
          </a:p>
          <a:p>
            <a:r>
              <a:rPr lang="nl-NL" dirty="0" err="1"/>
              <a:t>Problems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lists</a:t>
            </a:r>
            <a:endParaRPr lang="nl-NL" dirty="0"/>
          </a:p>
          <a:p>
            <a:pPr lvl="1"/>
            <a:r>
              <a:rPr lang="en-US" dirty="0"/>
              <a:t>Seldom up-to-date</a:t>
            </a:r>
          </a:p>
          <a:p>
            <a:pPr lvl="1"/>
            <a:r>
              <a:rPr lang="en-US" dirty="0"/>
              <a:t>Getting access is difficult</a:t>
            </a:r>
            <a:endParaRPr lang="nl-NL" dirty="0"/>
          </a:p>
        </p:txBody>
      </p:sp>
      <p:pic>
        <p:nvPicPr>
          <p:cNvPr id="102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40" y="213285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1143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7026" y="3038516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in on Kindergarten Classroo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6316" y="3479959"/>
            <a:ext cx="478580" cy="47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254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0429A-AEF1-8C45-BFD2-83A84FCD9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9C77A1-EA4D-1E4E-8F1C-25853AE17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What</a:t>
            </a:r>
            <a:r>
              <a:rPr lang="nl-NL" dirty="0"/>
              <a:t> survey </a:t>
            </a:r>
            <a:r>
              <a:rPr lang="nl-NL" dirty="0" err="1"/>
              <a:t>did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choose</a:t>
            </a:r>
            <a:r>
              <a:rPr lang="nl-NL" dirty="0"/>
              <a:t>?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878646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66" name="Picture 70">
            <a:extLst>
              <a:ext uri="{FF2B5EF4-FFF2-40B4-BE49-F238E27FC236}">
                <a16:creationId xmlns:a16="http://schemas.microsoft.com/office/drawing/2014/main" id="{D2F99B3E-67C6-4B2F-BAB1-F2836291C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9664AA2-CD5F-4A34-86AF-D131CB96C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sampling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3E8FE73-665F-4A62-9F2C-394E0DC87846}"/>
              </a:ext>
            </a:extLst>
          </p:cNvPr>
          <p:cNvSpPr/>
          <p:nvPr/>
        </p:nvSpPr>
        <p:spPr>
          <a:xfrm>
            <a:off x="6569869" y="3401616"/>
            <a:ext cx="1096566" cy="2022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B6D56B1-1BDC-4C90-86D6-C15FDA69EF71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298EAB9-D2DD-4558-AFB2-81E8EF028954}"/>
              </a:ext>
            </a:extLst>
          </p:cNvPr>
          <p:cNvSpPr txBox="1"/>
          <p:nvPr/>
        </p:nvSpPr>
        <p:spPr>
          <a:xfrm>
            <a:off x="1735931" y="2672955"/>
            <a:ext cx="2862263" cy="1548133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Sampling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Originates from not observing all units in a sampling frame, but just a random sub-sample. This is why we calculate standard errors, confidence intervals etc. </a:t>
            </a:r>
          </a:p>
        </p:txBody>
      </p:sp>
    </p:spTree>
    <p:extLst>
      <p:ext uri="{BB962C8B-B14F-4D97-AF65-F5344CB8AC3E}">
        <p14:creationId xmlns:p14="http://schemas.microsoft.com/office/powerpoint/2010/main" val="395157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A2E6-F1B5-4450-8B1B-3112D09E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sampling error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5D91-F111-4E52-B638-612003455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Sampling unit: collection of units to be sampled from your frame</a:t>
            </a:r>
          </a:p>
          <a:p>
            <a:r>
              <a:rPr lang="en-US" dirty="0"/>
              <a:t>Sample: the actual units you sample</a:t>
            </a:r>
          </a:p>
          <a:p>
            <a:r>
              <a:rPr lang="en-US" dirty="0"/>
              <a:t>Respondents: the people out of the sample who participate</a:t>
            </a:r>
          </a:p>
          <a:p>
            <a:endParaRPr lang="en-US" dirty="0"/>
          </a:p>
          <a:p>
            <a:r>
              <a:rPr lang="en-US" dirty="0"/>
              <a:t>Sampling can introduce bias and error!</a:t>
            </a:r>
          </a:p>
          <a:p>
            <a:pPr lvl="1"/>
            <a:r>
              <a:rPr lang="en-US" dirty="0"/>
              <a:t>Selecting people within households</a:t>
            </a:r>
          </a:p>
          <a:p>
            <a:pPr lvl="1"/>
            <a:r>
              <a:rPr lang="en-US" dirty="0"/>
              <a:t>Villages, hospitals, </a:t>
            </a:r>
            <a:r>
              <a:rPr lang="en-US" dirty="0" err="1"/>
              <a:t>etc</a:t>
            </a:r>
            <a:r>
              <a:rPr lang="en-US" dirty="0"/>
              <a:t>, etc.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954843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70">
            <a:extLst>
              <a:ext uri="{FF2B5EF4-FFF2-40B4-BE49-F238E27FC236}">
                <a16:creationId xmlns:a16="http://schemas.microsoft.com/office/drawing/2014/main" id="{4FB1408E-7AAC-46DC-97DA-B0FE947114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963" y="1531144"/>
            <a:ext cx="6154341" cy="4454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8DAA901-6DFC-49FB-AF6F-48E5DBF66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nonresponse error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DBB2347-C625-4DF1-A854-F85E60C14BB8}"/>
              </a:ext>
            </a:extLst>
          </p:cNvPr>
          <p:cNvSpPr/>
          <p:nvPr/>
        </p:nvSpPr>
        <p:spPr>
          <a:xfrm>
            <a:off x="6569869" y="4212433"/>
            <a:ext cx="1096566" cy="12120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CEF3B1B-7D36-4364-A156-C1F04C883138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A0D944D4-2010-4BA6-9C14-7E64D8172563}"/>
              </a:ext>
            </a:extLst>
          </p:cNvPr>
          <p:cNvSpPr txBox="1"/>
          <p:nvPr/>
        </p:nvSpPr>
        <p:spPr>
          <a:xfrm>
            <a:off x="1787128" y="3267076"/>
            <a:ext cx="2862263" cy="118824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Nonresponse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the gross sample and the net sample of observed unit.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EA2D9E75-E5EC-4E6D-9E0B-50E42C0205FE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52497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Nonresponse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095456"/>
            <a:ext cx="7213259" cy="5357880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95536" y="6409114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Source: </a:t>
            </a:r>
            <a:r>
              <a:rPr lang="nl-NL" sz="1200" dirty="0" err="1"/>
              <a:t>Groves</a:t>
            </a:r>
            <a:r>
              <a:rPr lang="nl-NL" sz="1200" dirty="0"/>
              <a:t>, R. M., &amp; </a:t>
            </a:r>
            <a:r>
              <a:rPr lang="nl-NL" sz="1200" dirty="0" err="1"/>
              <a:t>Peytcheva</a:t>
            </a:r>
            <a:r>
              <a:rPr lang="nl-NL" sz="1200" dirty="0"/>
              <a:t>, E. (2008). The impact of </a:t>
            </a:r>
            <a:r>
              <a:rPr lang="nl-NL" sz="1200" dirty="0" err="1"/>
              <a:t>nonresponse</a:t>
            </a:r>
            <a:r>
              <a:rPr lang="nl-NL" sz="1200" dirty="0"/>
              <a:t> </a:t>
            </a:r>
            <a:r>
              <a:rPr lang="nl-NL" sz="1200" dirty="0" err="1"/>
              <a:t>rates</a:t>
            </a:r>
            <a:r>
              <a:rPr lang="nl-NL" sz="1200" dirty="0"/>
              <a:t> on </a:t>
            </a:r>
            <a:r>
              <a:rPr lang="nl-NL" sz="1200" dirty="0" err="1"/>
              <a:t>nonresponse</a:t>
            </a:r>
            <a:r>
              <a:rPr lang="nl-NL" sz="1200" dirty="0"/>
              <a:t> bias: a meta-analysis. </a:t>
            </a:r>
            <a:r>
              <a:rPr lang="nl-NL" sz="1200" i="1" dirty="0"/>
              <a:t>Public opinion </a:t>
            </a:r>
            <a:r>
              <a:rPr lang="nl-NL" sz="1200" i="1" dirty="0" err="1"/>
              <a:t>quarterly</a:t>
            </a:r>
            <a:r>
              <a:rPr lang="nl-NL" sz="1200" dirty="0"/>
              <a:t>, </a:t>
            </a:r>
            <a:r>
              <a:rPr lang="nl-NL" sz="1200" i="1" dirty="0"/>
              <a:t>72</a:t>
            </a:r>
            <a:r>
              <a:rPr lang="nl-NL" sz="1200" dirty="0"/>
              <a:t>(2), 167-189.</a:t>
            </a:r>
          </a:p>
        </p:txBody>
      </p:sp>
    </p:spTree>
    <p:extLst>
      <p:ext uri="{BB962C8B-B14F-4D97-AF65-F5344CB8AC3E}">
        <p14:creationId xmlns:p14="http://schemas.microsoft.com/office/powerpoint/2010/main" val="19480033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10" name="Picture 70">
            <a:extLst>
              <a:ext uri="{FF2B5EF4-FFF2-40B4-BE49-F238E27FC236}">
                <a16:creationId xmlns:a16="http://schemas.microsoft.com/office/drawing/2014/main" id="{212C4CE8-CC49-48C8-96A3-4FFF03A2F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B453ED-9293-4E7A-B936-E15D3372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971551"/>
            <a:ext cx="8352928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dirty="0"/>
              <a:t>TSE – </a:t>
            </a:r>
            <a:r>
              <a:rPr lang="de-DE" dirty="0" err="1"/>
              <a:t>adjustment</a:t>
            </a:r>
            <a:r>
              <a:rPr lang="de-DE" dirty="0"/>
              <a:t> </a:t>
            </a:r>
            <a:r>
              <a:rPr lang="de-DE" dirty="0" err="1"/>
              <a:t>error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C6365CB-8C8C-481F-8FD1-6E3660A5911E}"/>
              </a:ext>
            </a:extLst>
          </p:cNvPr>
          <p:cNvSpPr/>
          <p:nvPr/>
        </p:nvSpPr>
        <p:spPr>
          <a:xfrm>
            <a:off x="1277541" y="2132411"/>
            <a:ext cx="917972" cy="32920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0E63A1-548E-4636-9D42-04E8FF07B96A}"/>
              </a:ext>
            </a:extLst>
          </p:cNvPr>
          <p:cNvSpPr txBox="1"/>
          <p:nvPr/>
        </p:nvSpPr>
        <p:spPr>
          <a:xfrm>
            <a:off x="1871662" y="4129089"/>
            <a:ext cx="2862263" cy="1459706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Adjustment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By means of post-survey adjustments (e.g. weighting and imputations) we aim to correct for coverage, sampling and nonresponse errors.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1038DEA7-9DB8-4C70-8FE5-4DF096405A0C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34404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70">
            <a:extLst>
              <a:ext uri="{FF2B5EF4-FFF2-40B4-BE49-F238E27FC236}">
                <a16:creationId xmlns:a16="http://schemas.microsoft.com/office/drawing/2014/main" id="{FD36CADA-B757-4358-BB6C-2B5964BBF3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849" y="1531144"/>
            <a:ext cx="5936456" cy="42969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CD48E92-623C-49FD-8404-1DAFDBC2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construct validity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9FF7915-8752-49DE-A186-222D1CA1CBC2}"/>
              </a:ext>
            </a:extLst>
          </p:cNvPr>
          <p:cNvSpPr/>
          <p:nvPr/>
        </p:nvSpPr>
        <p:spPr>
          <a:xfrm>
            <a:off x="1277541" y="3158729"/>
            <a:ext cx="917972" cy="22657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2EF3C8B-730D-43BF-A920-47D5BB87183C}"/>
              </a:ext>
            </a:extLst>
          </p:cNvPr>
          <p:cNvSpPr txBox="1"/>
          <p:nvPr/>
        </p:nvSpPr>
        <p:spPr>
          <a:xfrm>
            <a:off x="4154091" y="2078833"/>
            <a:ext cx="2862263" cy="1079897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Construct Validity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construct and measurement instrument. 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8059CA7-A2AD-43A2-B4E8-C4F502C2326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032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70">
            <a:extLst>
              <a:ext uri="{FF2B5EF4-FFF2-40B4-BE49-F238E27FC236}">
                <a16:creationId xmlns:a16="http://schemas.microsoft.com/office/drawing/2014/main" id="{D5BA02D3-04B5-40C8-AFEB-DA04DD1BA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50F5A0-4626-4048-A3AE-C9847E665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measurement error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D16AF65-D26A-4CB0-84CA-1FE563E2F45D}"/>
              </a:ext>
            </a:extLst>
          </p:cNvPr>
          <p:cNvSpPr/>
          <p:nvPr/>
        </p:nvSpPr>
        <p:spPr>
          <a:xfrm>
            <a:off x="1277541" y="3888583"/>
            <a:ext cx="917972" cy="15359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de-DE" sz="135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BBF99C-6DED-4210-B02E-E29FF483818F}"/>
              </a:ext>
            </a:extLst>
          </p:cNvPr>
          <p:cNvSpPr txBox="1"/>
          <p:nvPr/>
        </p:nvSpPr>
        <p:spPr>
          <a:xfrm>
            <a:off x="4248151" y="2943226"/>
            <a:ext cx="2970610" cy="1889522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>
              <a:defRPr/>
            </a:pPr>
            <a:r>
              <a:rPr lang="en-US" sz="1350" b="1" dirty="0"/>
              <a:t>Measurement Error</a:t>
            </a:r>
          </a:p>
          <a:p>
            <a:pPr>
              <a:spcBef>
                <a:spcPts val="450"/>
              </a:spcBef>
              <a:defRPr/>
            </a:pPr>
            <a:r>
              <a:rPr lang="en-US" sz="1350" dirty="0"/>
              <a:t>The discrepancy between ideal measurement and actual answers given, e.g. because of: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Misunderstandings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Social desirability bias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r>
              <a:rPr lang="en-US" sz="1350" dirty="0"/>
              <a:t> Satisficing</a:t>
            </a:r>
          </a:p>
          <a:p>
            <a:pPr>
              <a:spcBef>
                <a:spcPts val="450"/>
              </a:spcBef>
              <a:buFont typeface="Arial" pitchFamily="34" charset="0"/>
              <a:buChar char="•"/>
              <a:defRPr/>
            </a:pPr>
            <a:endParaRPr lang="en-US" sz="1350" dirty="0"/>
          </a:p>
          <a:p>
            <a:pPr>
              <a:defRPr/>
            </a:pPr>
            <a:endParaRPr lang="en-US" sz="1350" dirty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F65DB89-C767-4FD2-AB17-BFC979E7F0D2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422117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70">
            <a:extLst>
              <a:ext uri="{FF2B5EF4-FFF2-40B4-BE49-F238E27FC236}">
                <a16:creationId xmlns:a16="http://schemas.microsoft.com/office/drawing/2014/main" id="{60DBBCAA-7D74-4018-A635-3B800E9219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541" y="1531144"/>
            <a:ext cx="6100763" cy="4416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B2A8FFA-77E5-484F-A161-B09B285A0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971551"/>
            <a:ext cx="6172200" cy="522685"/>
          </a:xfrm>
        </p:spPr>
        <p:txBody>
          <a:bodyPr rtlCol="0">
            <a:normAutofit fontScale="90000"/>
          </a:bodyPr>
          <a:lstStyle/>
          <a:p>
            <a:pPr>
              <a:defRPr/>
            </a:pPr>
            <a:r>
              <a:rPr lang="de-DE" altLang="nl-NL">
                <a:ea typeface="ＭＳ Ｐゴシック" pitchFamily="34" charset="-128"/>
              </a:rPr>
              <a:t>TSE – processing error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C445888-1811-42B0-A881-74D40CA09A10}"/>
              </a:ext>
            </a:extLst>
          </p:cNvPr>
          <p:cNvSpPr txBox="1"/>
          <p:nvPr/>
        </p:nvSpPr>
        <p:spPr>
          <a:xfrm>
            <a:off x="4154091" y="4023123"/>
            <a:ext cx="2862263" cy="1512094"/>
          </a:xfrm>
          <a:prstGeom prst="roundRect">
            <a:avLst/>
          </a:prstGeom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nl-NL" sz="1350" b="1">
                <a:solidFill>
                  <a:srgbClr val="000000"/>
                </a:solidFill>
                <a:latin typeface="Officina" charset="0"/>
              </a:rPr>
              <a:t>Processing Error</a:t>
            </a:r>
          </a:p>
          <a:p>
            <a:pPr eaLnBrk="1" hangingPunct="1">
              <a:spcBef>
                <a:spcPts val="450"/>
              </a:spcBef>
              <a:defRPr/>
            </a:pP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The discrepancy between the variable used in the estimation and respondents</a:t>
            </a:r>
            <a:r>
              <a:rPr lang="en-US" altLang="en-US" sz="1350">
                <a:solidFill>
                  <a:srgbClr val="000000"/>
                </a:solidFill>
                <a:latin typeface="Officina" charset="0"/>
              </a:rPr>
              <a:t>’</a:t>
            </a:r>
            <a:r>
              <a:rPr lang="en-US" altLang="nl-NL" sz="1350">
                <a:solidFill>
                  <a:srgbClr val="000000"/>
                </a:solidFill>
                <a:latin typeface="Officina" charset="0"/>
              </a:rPr>
              <a:t> actual answers, e.g. because of post-survey coding and editing.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C31B7A5-FF1F-4E6E-A510-5DECEB0BD4C8}"/>
              </a:ext>
            </a:extLst>
          </p:cNvPr>
          <p:cNvSpPr txBox="1">
            <a:spLocks noChangeArrowheads="1"/>
          </p:cNvSpPr>
          <p:nvPr/>
        </p:nvSpPr>
        <p:spPr>
          <a:xfrm>
            <a:off x="4718447" y="5675710"/>
            <a:ext cx="2662238" cy="30360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1230891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D1B962-58D9-2E4C-A0D1-94530B05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0227C8-C937-9F4B-BE61-9ABDF328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In design-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surveys</a:t>
            </a:r>
            <a:r>
              <a:rPr lang="nl-NL" dirty="0"/>
              <a:t>:</a:t>
            </a:r>
          </a:p>
          <a:p>
            <a:pPr lvl="1"/>
            <a:r>
              <a:rPr lang="nl-NL" dirty="0"/>
              <a:t>Sampling error </a:t>
            </a:r>
            <a:r>
              <a:rPr lang="nl-NL" dirty="0" err="1"/>
              <a:t>only</a:t>
            </a:r>
            <a:r>
              <a:rPr lang="nl-NL" dirty="0"/>
              <a:t> error we </a:t>
            </a:r>
            <a:r>
              <a:rPr lang="nl-NL" dirty="0" err="1"/>
              <a:t>know</a:t>
            </a:r>
            <a:endParaRPr lang="nl-NL" dirty="0"/>
          </a:p>
          <a:p>
            <a:pPr lvl="1"/>
            <a:r>
              <a:rPr lang="nl-NL" dirty="0"/>
              <a:t>We </a:t>
            </a:r>
            <a:r>
              <a:rPr lang="nl-NL" dirty="0" err="1"/>
              <a:t>can</a:t>
            </a:r>
            <a:r>
              <a:rPr lang="nl-NL" dirty="0"/>
              <a:t> control </a:t>
            </a:r>
            <a:r>
              <a:rPr lang="nl-NL" b="1" dirty="0" err="1"/>
              <a:t>by</a:t>
            </a:r>
            <a:r>
              <a:rPr lang="nl-NL" b="1" dirty="0"/>
              <a:t> </a:t>
            </a:r>
            <a:r>
              <a:rPr lang="nl-NL" b="1" dirty="0" err="1"/>
              <a:t>increasing</a:t>
            </a:r>
            <a:r>
              <a:rPr lang="nl-NL" b="1" dirty="0"/>
              <a:t> sample </a:t>
            </a:r>
            <a:r>
              <a:rPr lang="nl-NL" b="1" dirty="0" err="1"/>
              <a:t>size</a:t>
            </a:r>
            <a:endParaRPr lang="nl-NL" b="1" dirty="0"/>
          </a:p>
          <a:p>
            <a:pPr lvl="1"/>
            <a:r>
              <a:rPr lang="nl-NL" dirty="0"/>
              <a:t>But </a:t>
            </a:r>
            <a:r>
              <a:rPr lang="nl-NL" dirty="0" err="1"/>
              <a:t>many</a:t>
            </a:r>
            <a:r>
              <a:rPr lang="nl-NL" dirty="0"/>
              <a:t> more sources of error/bias</a:t>
            </a:r>
          </a:p>
          <a:p>
            <a:pPr lvl="2"/>
            <a:r>
              <a:rPr lang="nl-NL" dirty="0"/>
              <a:t>Hard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always</a:t>
            </a:r>
            <a:r>
              <a:rPr lang="nl-NL" dirty="0"/>
              <a:t> </a:t>
            </a:r>
            <a:r>
              <a:rPr lang="nl-NL" dirty="0" err="1"/>
              <a:t>quantify</a:t>
            </a:r>
            <a:r>
              <a:rPr lang="nl-NL" dirty="0"/>
              <a:t> </a:t>
            </a:r>
            <a:r>
              <a:rPr lang="nl-NL" dirty="0" err="1"/>
              <a:t>exactly</a:t>
            </a:r>
            <a:endParaRPr lang="nl-NL" dirty="0"/>
          </a:p>
          <a:p>
            <a:endParaRPr lang="nl-NL" dirty="0"/>
          </a:p>
          <a:p>
            <a:r>
              <a:rPr lang="nl-NL" dirty="0"/>
              <a:t>It is </a:t>
            </a:r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strange</a:t>
            </a:r>
            <a:r>
              <a:rPr lang="nl-NL" dirty="0"/>
              <a:t> polls are off!</a:t>
            </a:r>
          </a:p>
          <a:p>
            <a:r>
              <a:rPr lang="nl-NL" dirty="0" err="1"/>
              <a:t>Key</a:t>
            </a:r>
            <a:r>
              <a:rPr lang="nl-NL" dirty="0"/>
              <a:t> question in Survey design:</a:t>
            </a:r>
          </a:p>
          <a:p>
            <a:pPr lvl="1"/>
            <a:r>
              <a:rPr lang="nl-NL" dirty="0"/>
              <a:t>In order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MSE:</a:t>
            </a:r>
          </a:p>
          <a:p>
            <a:pPr lvl="1"/>
            <a:r>
              <a:rPr lang="nl-NL" dirty="0"/>
              <a:t>Do we </a:t>
            </a:r>
            <a:r>
              <a:rPr lang="nl-NL" dirty="0" err="1"/>
              <a:t>invest</a:t>
            </a:r>
            <a:r>
              <a:rPr lang="nl-NL" dirty="0"/>
              <a:t> in </a:t>
            </a:r>
            <a:r>
              <a:rPr lang="nl-NL" dirty="0" err="1"/>
              <a:t>larger</a:t>
            </a:r>
            <a:r>
              <a:rPr lang="nl-NL" dirty="0"/>
              <a:t> sample, or more </a:t>
            </a:r>
            <a:r>
              <a:rPr lang="nl-NL" dirty="0" err="1"/>
              <a:t>nonresponse</a:t>
            </a:r>
            <a:r>
              <a:rPr lang="nl-NL" dirty="0"/>
              <a:t> follow-ups? Incentives, </a:t>
            </a:r>
            <a:r>
              <a:rPr lang="nl-NL" dirty="0" err="1"/>
              <a:t>etc</a:t>
            </a:r>
            <a:r>
              <a:rPr lang="nl-NL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806687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survey design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Design </a:t>
            </a:r>
            <a:r>
              <a:rPr lang="nl-NL" dirty="0" err="1"/>
              <a:t>aspects</a:t>
            </a:r>
            <a:r>
              <a:rPr lang="nl-NL" dirty="0"/>
              <a:t> </a:t>
            </a:r>
            <a:r>
              <a:rPr lang="nl-NL" dirty="0" err="1"/>
              <a:t>greatly</a:t>
            </a:r>
            <a:r>
              <a:rPr lang="nl-NL" dirty="0"/>
              <a:t> affect survey </a:t>
            </a:r>
            <a:r>
              <a:rPr lang="nl-NL" dirty="0" err="1"/>
              <a:t>errors</a:t>
            </a:r>
            <a:endParaRPr lang="nl-NL" dirty="0"/>
          </a:p>
          <a:p>
            <a:pPr lvl="1"/>
            <a:r>
              <a:rPr lang="nl-NL" dirty="0" err="1">
                <a:solidFill>
                  <a:srgbClr val="FF0000"/>
                </a:solidFill>
              </a:rPr>
              <a:t>Invitation</a:t>
            </a:r>
            <a:r>
              <a:rPr lang="nl-NL" dirty="0">
                <a:solidFill>
                  <a:srgbClr val="FF0000"/>
                </a:solidFill>
              </a:rPr>
              <a:t>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Administration mode</a:t>
            </a:r>
          </a:p>
          <a:p>
            <a:pPr lvl="1"/>
            <a:r>
              <a:rPr lang="nl-NL" dirty="0">
                <a:solidFill>
                  <a:srgbClr val="FF0000"/>
                </a:solidFill>
              </a:rPr>
              <a:t>Interviewers</a:t>
            </a:r>
          </a:p>
          <a:p>
            <a:pPr lvl="1"/>
            <a:r>
              <a:rPr lang="nl-NL" dirty="0"/>
              <a:t>Incentives, Questionnaire </a:t>
            </a:r>
            <a:r>
              <a:rPr lang="nl-NL" dirty="0" err="1"/>
              <a:t>length</a:t>
            </a:r>
            <a:endParaRPr lang="nl-NL" dirty="0"/>
          </a:p>
          <a:p>
            <a:r>
              <a:rPr lang="nl-NL" dirty="0"/>
              <a:t>Right design </a:t>
            </a:r>
            <a:r>
              <a:rPr lang="nl-NL" dirty="0" err="1"/>
              <a:t>depends</a:t>
            </a:r>
            <a:r>
              <a:rPr lang="nl-NL" dirty="0"/>
              <a:t> on:</a:t>
            </a:r>
          </a:p>
          <a:p>
            <a:pPr lvl="1"/>
            <a:r>
              <a:rPr lang="nl-NL" dirty="0" err="1"/>
              <a:t>Population</a:t>
            </a:r>
            <a:endParaRPr lang="nl-NL" dirty="0"/>
          </a:p>
          <a:p>
            <a:pPr lvl="1"/>
            <a:r>
              <a:rPr lang="nl-NL" dirty="0"/>
              <a:t>Topic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endParaRPr lang="nl-NL" dirty="0"/>
          </a:p>
          <a:p>
            <a:pPr lvl="1"/>
            <a:r>
              <a:rPr lang="nl-NL" dirty="0"/>
              <a:t>Availability of sampling frames</a:t>
            </a:r>
          </a:p>
          <a:p>
            <a:endParaRPr lang="nl-NL" dirty="0"/>
          </a:p>
          <a:p>
            <a:endParaRPr lang="nl-NL" dirty="0"/>
          </a:p>
        </p:txBody>
      </p:sp>
      <p:pic>
        <p:nvPicPr>
          <p:cNvPr id="4" name="Picture 15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474" y="2311616"/>
            <a:ext cx="4492526" cy="31031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9339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nl-NL" dirty="0"/>
              <a:t>Form pairs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tell</a:t>
            </a:r>
            <a:r>
              <a:rPr lang="nl-NL" dirty="0">
                <a:solidFill>
                  <a:srgbClr val="FF0000"/>
                </a:solidFill>
              </a:rPr>
              <a:t> (</a:t>
            </a:r>
            <a:r>
              <a:rPr lang="nl-NL" dirty="0" err="1">
                <a:solidFill>
                  <a:srgbClr val="FF0000"/>
                </a:solidFill>
              </a:rPr>
              <a:t>and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>
                <a:solidFill>
                  <a:srgbClr val="FF0000"/>
                </a:solidFill>
              </a:rPr>
              <a:t>ask</a:t>
            </a:r>
            <a:r>
              <a:rPr lang="nl-NL" dirty="0">
                <a:solidFill>
                  <a:srgbClr val="FF0000"/>
                </a:solidFill>
              </a:rPr>
              <a:t>!):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name of </a:t>
            </a:r>
            <a:r>
              <a:rPr lang="nl-NL" dirty="0" err="1"/>
              <a:t>your</a:t>
            </a:r>
            <a:r>
              <a:rPr lang="nl-NL" dirty="0"/>
              <a:t> survey?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study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How are </a:t>
            </a:r>
            <a:r>
              <a:rPr lang="nl-NL" dirty="0" err="1"/>
              <a:t>individuals</a:t>
            </a:r>
            <a:r>
              <a:rPr lang="nl-NL" dirty="0"/>
              <a:t> </a:t>
            </a:r>
            <a:r>
              <a:rPr lang="nl-NL" dirty="0" err="1"/>
              <a:t>selected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</a:t>
            </a:r>
            <a:r>
              <a:rPr lang="nl-NL" dirty="0" err="1"/>
              <a:t>invited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survey? (sampling design)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is </a:t>
            </a:r>
            <a:r>
              <a:rPr lang="nl-NL" dirty="0" err="1"/>
              <a:t>the</a:t>
            </a:r>
            <a:r>
              <a:rPr lang="nl-NL" dirty="0"/>
              <a:t> sample </a:t>
            </a:r>
            <a:r>
              <a:rPr lang="nl-NL" dirty="0" err="1"/>
              <a:t>size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survey mode is </a:t>
            </a:r>
            <a:r>
              <a:rPr lang="nl-NL" dirty="0" err="1"/>
              <a:t>being</a:t>
            </a:r>
            <a:r>
              <a:rPr lang="nl-NL" dirty="0"/>
              <a:t> </a:t>
            </a:r>
            <a:r>
              <a:rPr lang="nl-NL" dirty="0" err="1"/>
              <a:t>used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methods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prevent</a:t>
            </a:r>
            <a:r>
              <a:rPr lang="nl-NL" dirty="0"/>
              <a:t> </a:t>
            </a:r>
            <a:r>
              <a:rPr lang="nl-NL" dirty="0" err="1"/>
              <a:t>nonresponse</a:t>
            </a:r>
            <a:r>
              <a:rPr lang="nl-NL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/>
              <a:t>What</a:t>
            </a:r>
            <a:r>
              <a:rPr lang="nl-NL" dirty="0"/>
              <a:t> are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concepts</a:t>
            </a:r>
            <a:r>
              <a:rPr lang="nl-NL" dirty="0"/>
              <a:t> </a:t>
            </a:r>
            <a:r>
              <a:rPr lang="nl-NL" dirty="0" err="1"/>
              <a:t>that</a:t>
            </a:r>
            <a:r>
              <a:rPr lang="nl-NL" dirty="0"/>
              <a:t> are </a:t>
            </a:r>
            <a:r>
              <a:rPr lang="nl-NL" dirty="0" err="1"/>
              <a:t>measured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survey?</a:t>
            </a:r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5798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Groves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Lyberg</a:t>
            </a:r>
            <a:r>
              <a:rPr lang="nl-NL" dirty="0"/>
              <a:t> (2010)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History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TSE </a:t>
            </a:r>
            <a:r>
              <a:rPr lang="nl-NL" dirty="0" err="1"/>
              <a:t>framework</a:t>
            </a:r>
            <a:endParaRPr lang="nl-NL" dirty="0"/>
          </a:p>
          <a:p>
            <a:r>
              <a:rPr lang="nl-NL" dirty="0" err="1"/>
              <a:t>There</a:t>
            </a:r>
            <a:r>
              <a:rPr lang="nl-NL" dirty="0"/>
              <a:t> are </a:t>
            </a:r>
            <a:r>
              <a:rPr lang="nl-NL" dirty="0" err="1"/>
              <a:t>extensions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pPr lvl="1"/>
            <a:r>
              <a:rPr lang="nl-NL" sz="2400" dirty="0" err="1"/>
              <a:t>comparative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(Smith 2010), </a:t>
            </a:r>
          </a:p>
          <a:p>
            <a:pPr lvl="1"/>
            <a:r>
              <a:rPr lang="nl-NL" sz="2400" dirty="0" err="1"/>
              <a:t>longitudinal</a:t>
            </a:r>
            <a:r>
              <a:rPr lang="nl-NL" sz="2400" dirty="0"/>
              <a:t> </a:t>
            </a:r>
            <a:r>
              <a:rPr lang="nl-NL" sz="2400" dirty="0" err="1"/>
              <a:t>surveys</a:t>
            </a:r>
            <a:r>
              <a:rPr lang="nl-NL" sz="2400" dirty="0"/>
              <a:t> (Lynn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Lugtig</a:t>
            </a:r>
            <a:r>
              <a:rPr lang="nl-NL" sz="2400" dirty="0"/>
              <a:t> 2017),</a:t>
            </a:r>
          </a:p>
          <a:p>
            <a:pPr lvl="1"/>
            <a:r>
              <a:rPr lang="nl-NL" sz="2400" dirty="0" err="1"/>
              <a:t>analytic</a:t>
            </a:r>
            <a:r>
              <a:rPr lang="nl-NL" sz="2400" dirty="0"/>
              <a:t> error (West </a:t>
            </a:r>
            <a:r>
              <a:rPr lang="nl-NL" sz="2400" dirty="0" err="1"/>
              <a:t>and</a:t>
            </a:r>
            <a:r>
              <a:rPr lang="nl-NL" sz="2400" dirty="0"/>
              <a:t> </a:t>
            </a:r>
            <a:r>
              <a:rPr lang="nl-NL" sz="2400" dirty="0" err="1"/>
              <a:t>Saskhaug</a:t>
            </a:r>
            <a:r>
              <a:rPr lang="nl-NL" sz="2400" dirty="0"/>
              <a:t> 2018) </a:t>
            </a:r>
          </a:p>
          <a:p>
            <a:pPr lvl="1"/>
            <a:r>
              <a:rPr lang="nl-NL" sz="2400" dirty="0"/>
              <a:t>… </a:t>
            </a:r>
            <a:r>
              <a:rPr lang="nl-NL" sz="2400" dirty="0" err="1"/>
              <a:t>and</a:t>
            </a:r>
            <a:r>
              <a:rPr lang="nl-NL" sz="2400" dirty="0"/>
              <a:t> Total Data error (</a:t>
            </a:r>
            <a:r>
              <a:rPr lang="nl-NL" sz="2400" dirty="0" err="1"/>
              <a:t>other</a:t>
            </a:r>
            <a:r>
              <a:rPr lang="nl-NL" sz="2400" dirty="0"/>
              <a:t> data sources)</a:t>
            </a:r>
          </a:p>
          <a:p>
            <a:pPr lvl="2"/>
            <a:r>
              <a:rPr lang="nl-NL" sz="2000" dirty="0" err="1"/>
              <a:t>Administrative</a:t>
            </a:r>
            <a:r>
              <a:rPr lang="nl-NL" sz="2000" dirty="0"/>
              <a:t>, sensor, </a:t>
            </a:r>
            <a:r>
              <a:rPr lang="nl-NL" sz="2000" dirty="0" err="1"/>
              <a:t>social</a:t>
            </a:r>
            <a:r>
              <a:rPr lang="nl-NL" sz="2000" dirty="0"/>
              <a:t> media, etc.</a:t>
            </a:r>
          </a:p>
          <a:p>
            <a:pPr lvl="2"/>
            <a:r>
              <a:rPr lang="nl-NL" sz="2000" dirty="0"/>
              <a:t>See </a:t>
            </a:r>
            <a:r>
              <a:rPr lang="nl-NL" sz="2000" dirty="0" err="1"/>
              <a:t>also</a:t>
            </a:r>
            <a:r>
              <a:rPr lang="nl-NL" sz="2000" dirty="0"/>
              <a:t> weeks 13,14</a:t>
            </a:r>
          </a:p>
        </p:txBody>
      </p:sp>
    </p:spTree>
    <p:extLst>
      <p:ext uri="{BB962C8B-B14F-4D97-AF65-F5344CB8AC3E}">
        <p14:creationId xmlns:p14="http://schemas.microsoft.com/office/powerpoint/2010/main" val="9980664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4E28F5-17FB-DC4B-8766-CBB091A0E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dirty="0"/>
              <a:t>TSE </a:t>
            </a:r>
            <a:r>
              <a:rPr lang="nl-NL" dirty="0" err="1"/>
              <a:t>and</a:t>
            </a:r>
            <a:r>
              <a:rPr lang="nl-NL" dirty="0"/>
              <a:t> model-</a:t>
            </a:r>
            <a:r>
              <a:rPr lang="nl-NL" dirty="0" err="1"/>
              <a:t>based</a:t>
            </a:r>
            <a:r>
              <a:rPr lang="nl-NL" dirty="0"/>
              <a:t> </a:t>
            </a:r>
            <a:r>
              <a:rPr lang="nl-NL" dirty="0" err="1"/>
              <a:t>inference</a:t>
            </a:r>
            <a:endParaRPr lang="nl-NL" dirty="0"/>
          </a:p>
        </p:txBody>
      </p:sp>
      <p:sp>
        <p:nvSpPr>
          <p:cNvPr id="8" name="Tijdelijke aanduiding voor inhoud 7">
            <a:extLst>
              <a:ext uri="{FF2B5EF4-FFF2-40B4-BE49-F238E27FC236}">
                <a16:creationId xmlns:a16="http://schemas.microsoft.com/office/drawing/2014/main" id="{E26CA988-0A01-DA4E-93F3-2F04250CF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Convenience samples </a:t>
            </a:r>
          </a:p>
          <a:p>
            <a:r>
              <a:rPr lang="nl-NL" dirty="0" err="1"/>
              <a:t>Volunteer</a:t>
            </a:r>
            <a:r>
              <a:rPr lang="nl-NL" dirty="0"/>
              <a:t> </a:t>
            </a:r>
            <a:r>
              <a:rPr lang="nl-NL" dirty="0" err="1"/>
              <a:t>opt</a:t>
            </a:r>
            <a:r>
              <a:rPr lang="nl-NL" dirty="0"/>
              <a:t>-in panels</a:t>
            </a:r>
          </a:p>
          <a:p>
            <a:r>
              <a:rPr lang="nl-NL" dirty="0"/>
              <a:t>(Quota samples)</a:t>
            </a:r>
          </a:p>
          <a:p>
            <a:r>
              <a:rPr lang="nl-NL" dirty="0"/>
              <a:t>Lab-studies (</a:t>
            </a:r>
            <a:r>
              <a:rPr lang="nl-NL" dirty="0" err="1"/>
              <a:t>psychology</a:t>
            </a:r>
            <a:r>
              <a:rPr lang="nl-NL" dirty="0"/>
              <a:t>), </a:t>
            </a:r>
            <a:r>
              <a:rPr lang="nl-NL" dirty="0" err="1"/>
              <a:t>organic</a:t>
            </a:r>
            <a:r>
              <a:rPr lang="nl-NL" dirty="0"/>
              <a:t> data, </a:t>
            </a:r>
            <a:r>
              <a:rPr lang="nl-NL" dirty="0" err="1"/>
              <a:t>social</a:t>
            </a:r>
            <a:r>
              <a:rPr lang="nl-NL" dirty="0"/>
              <a:t> media, etc.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37989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3BB8B33-2B14-4090-885E-F452EE9D6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543" y="381667"/>
            <a:ext cx="8180883" cy="1028700"/>
          </a:xfrm>
        </p:spPr>
        <p:txBody>
          <a:bodyPr>
            <a:normAutofit/>
          </a:bodyPr>
          <a:lstStyle/>
          <a:p>
            <a:pPr eaLnBrk="1" hangingPunct="1"/>
            <a:r>
              <a:rPr lang="en-GB" altLang="nl-NL" dirty="0">
                <a:ea typeface="ＭＳ Ｐゴシック" panose="020B0600070205080204" pitchFamily="34" charset="-128"/>
              </a:rPr>
              <a:t>Model-based inference</a:t>
            </a:r>
          </a:p>
        </p:txBody>
      </p:sp>
      <p:pic>
        <p:nvPicPr>
          <p:cNvPr id="31748" name="Picture 70">
            <a:extLst>
              <a:ext uri="{FF2B5EF4-FFF2-40B4-BE49-F238E27FC236}">
                <a16:creationId xmlns:a16="http://schemas.microsoft.com/office/drawing/2014/main" id="{E7B7CDE4-8655-4280-9C8D-7E8ADC67E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84784"/>
            <a:ext cx="6316676" cy="457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54AEAF65-BD95-41F8-B5E6-1CB356883119}"/>
              </a:ext>
            </a:extLst>
          </p:cNvPr>
          <p:cNvSpPr txBox="1">
            <a:spLocks noChangeArrowheads="1"/>
          </p:cNvSpPr>
          <p:nvPr/>
        </p:nvSpPr>
        <p:spPr>
          <a:xfrm>
            <a:off x="6225505" y="6381328"/>
            <a:ext cx="2422922" cy="28098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205740" indent="-205740" algn="r">
              <a:buClr>
                <a:srgbClr val="FCA914"/>
              </a:buClr>
              <a:buSzPct val="76000"/>
              <a:defRPr/>
            </a:pPr>
            <a:r>
              <a:rPr lang="en-US" sz="1350" dirty="0"/>
              <a:t>(Groves et al. 2009, p.48)</a:t>
            </a:r>
            <a:endParaRPr lang="de-DE" sz="1350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655F66F4-3D2B-394B-B3DF-0A7BB70C6068}"/>
              </a:ext>
            </a:extLst>
          </p:cNvPr>
          <p:cNvSpPr/>
          <p:nvPr/>
        </p:nvSpPr>
        <p:spPr>
          <a:xfrm>
            <a:off x="683568" y="1196752"/>
            <a:ext cx="2808312" cy="5325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eraccolade 5">
            <a:extLst>
              <a:ext uri="{FF2B5EF4-FFF2-40B4-BE49-F238E27FC236}">
                <a16:creationId xmlns:a16="http://schemas.microsoft.com/office/drawing/2014/main" id="{84DFF7AC-94EF-FF40-ADE0-BCC0D8CAA13F}"/>
              </a:ext>
            </a:extLst>
          </p:cNvPr>
          <p:cNvSpPr/>
          <p:nvPr/>
        </p:nvSpPr>
        <p:spPr>
          <a:xfrm>
            <a:off x="6225505" y="1988840"/>
            <a:ext cx="844068" cy="2736304"/>
          </a:xfrm>
          <a:prstGeom prst="rightBrac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38B64C34-D4B0-BC4F-BBF6-50A4A8AACEFB}"/>
              </a:ext>
            </a:extLst>
          </p:cNvPr>
          <p:cNvSpPr txBox="1"/>
          <p:nvPr/>
        </p:nvSpPr>
        <p:spPr>
          <a:xfrm>
            <a:off x="7069573" y="2756827"/>
            <a:ext cx="1800200" cy="1200329"/>
          </a:xfrm>
          <a:prstGeom prst="rect">
            <a:avLst/>
          </a:prstGeom>
          <a:noFill/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l-NL" dirty="0" err="1"/>
              <a:t>Compare</a:t>
            </a:r>
            <a:r>
              <a:rPr lang="nl-NL" dirty="0"/>
              <a:t> data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population</a:t>
            </a:r>
            <a:r>
              <a:rPr lang="nl-NL" dirty="0"/>
              <a:t>, model </a:t>
            </a:r>
          </a:p>
          <a:p>
            <a:r>
              <a:rPr lang="nl-NL" b="1" dirty="0" err="1"/>
              <a:t>selection</a:t>
            </a:r>
            <a:r>
              <a:rPr lang="nl-NL" b="1" dirty="0"/>
              <a:t> bias</a:t>
            </a:r>
          </a:p>
        </p:txBody>
      </p:sp>
    </p:spTree>
    <p:extLst>
      <p:ext uri="{BB962C8B-B14F-4D97-AF65-F5344CB8AC3E}">
        <p14:creationId xmlns:p14="http://schemas.microsoft.com/office/powerpoint/2010/main" val="35918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A944D-8F78-F746-A382-067AC7A6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(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then</a:t>
            </a:r>
            <a:r>
              <a:rPr lang="nl-NL" dirty="0"/>
              <a:t> break)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4DB143B-CCD9-A74A-BD10-3987863F2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nl-NL" dirty="0"/>
              <a:t>Form </a:t>
            </a:r>
            <a:r>
              <a:rPr lang="nl-NL" dirty="0" err="1">
                <a:solidFill>
                  <a:srgbClr val="FF0000"/>
                </a:solidFill>
              </a:rPr>
              <a:t>groups</a:t>
            </a:r>
            <a:r>
              <a:rPr lang="nl-NL" dirty="0">
                <a:solidFill>
                  <a:srgbClr val="FF0000"/>
                </a:solidFill>
              </a:rPr>
              <a:t> of 4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>
                <a:solidFill>
                  <a:srgbClr val="FF0000"/>
                </a:solidFill>
              </a:rPr>
              <a:t>discuss</a:t>
            </a:r>
            <a:r>
              <a:rPr lang="nl-NL" dirty="0">
                <a:solidFill>
                  <a:srgbClr val="FF0000"/>
                </a:solidFill>
              </a:rPr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your</a:t>
            </a:r>
            <a:r>
              <a:rPr lang="nl-NL" dirty="0"/>
              <a:t> scenario: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component of TSE are </a:t>
            </a:r>
            <a:r>
              <a:rPr lang="nl-NL" dirty="0" err="1"/>
              <a:t>you</a:t>
            </a:r>
            <a:r>
              <a:rPr lang="nl-NL" dirty="0"/>
              <a:t>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?</a:t>
            </a:r>
          </a:p>
          <a:p>
            <a:pPr>
              <a:buFontTx/>
              <a:buChar char="-"/>
            </a:pP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can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do in design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minimize</a:t>
            </a:r>
            <a:r>
              <a:rPr lang="nl-NL" dirty="0"/>
              <a:t> MSE</a:t>
            </a:r>
          </a:p>
          <a:p>
            <a:pPr lvl="1">
              <a:buFontTx/>
              <a:buChar char="-"/>
            </a:pPr>
            <a:r>
              <a:rPr lang="nl-NL" dirty="0" err="1"/>
              <a:t>Think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error </a:t>
            </a:r>
            <a:r>
              <a:rPr lang="nl-NL" dirty="0" err="1"/>
              <a:t>and</a:t>
            </a:r>
            <a:r>
              <a:rPr lang="nl-NL" dirty="0"/>
              <a:t> bias</a:t>
            </a:r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error </a:t>
            </a:r>
            <a:r>
              <a:rPr lang="nl-NL" dirty="0" err="1"/>
              <a:t>by</a:t>
            </a:r>
            <a:r>
              <a:rPr lang="nl-NL" dirty="0"/>
              <a:t> </a:t>
            </a:r>
            <a:r>
              <a:rPr lang="nl-NL" dirty="0" err="1"/>
              <a:t>increasing</a:t>
            </a:r>
            <a:r>
              <a:rPr lang="nl-NL" dirty="0"/>
              <a:t> sample </a:t>
            </a:r>
            <a:r>
              <a:rPr lang="nl-NL" dirty="0" err="1"/>
              <a:t>size</a:t>
            </a:r>
            <a:endParaRPr lang="nl-NL" dirty="0"/>
          </a:p>
          <a:p>
            <a:pPr lvl="2">
              <a:buFontTx/>
              <a:buChar char="-"/>
            </a:pPr>
            <a:r>
              <a:rPr lang="nl-NL" dirty="0" err="1"/>
              <a:t>Minimize</a:t>
            </a:r>
            <a:r>
              <a:rPr lang="nl-NL" dirty="0"/>
              <a:t> bias </a:t>
            </a:r>
            <a:r>
              <a:rPr lang="nl-NL" dirty="0" err="1"/>
              <a:t>by</a:t>
            </a:r>
            <a:r>
              <a:rPr lang="nl-NL" dirty="0"/>
              <a:t> thinking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measurement</a:t>
            </a:r>
            <a:r>
              <a:rPr lang="nl-NL" dirty="0"/>
              <a:t>, sampling, </a:t>
            </a:r>
            <a:r>
              <a:rPr lang="nl-NL" dirty="0" err="1"/>
              <a:t>nonresponse</a:t>
            </a:r>
            <a:endParaRPr lang="nl-NL" dirty="0"/>
          </a:p>
          <a:p>
            <a:pPr marL="0" indent="0">
              <a:buNone/>
            </a:pPr>
            <a:r>
              <a:rPr lang="nl-NL" dirty="0">
                <a:solidFill>
                  <a:srgbClr val="FF0000"/>
                </a:solidFill>
              </a:rPr>
              <a:t>- 15 min + 10 minutes break</a:t>
            </a:r>
          </a:p>
          <a:p>
            <a:pPr marL="514350" indent="-514350">
              <a:buFont typeface="+mj-lt"/>
              <a:buAutoNum type="arabicPeriod"/>
            </a:pPr>
            <a:endParaRPr lang="nl-NL" dirty="0"/>
          </a:p>
          <a:p>
            <a:pPr lvl="1"/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48499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5967C8-8D2D-E748-8469-2638F3D66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– </a:t>
            </a:r>
            <a:r>
              <a:rPr lang="nl-NL" dirty="0" err="1"/>
              <a:t>worried</a:t>
            </a:r>
            <a:r>
              <a:rPr lang="nl-NL" dirty="0"/>
              <a:t> </a:t>
            </a:r>
            <a:r>
              <a:rPr lang="nl-NL" dirty="0" err="1"/>
              <a:t>about</a:t>
            </a:r>
            <a:endParaRPr lang="nl-NL" dirty="0"/>
          </a:p>
        </p:txBody>
      </p:sp>
      <p:graphicFrame>
        <p:nvGraphicFramePr>
          <p:cNvPr id="4" name="Tijdelijke aanduiding voor inhoud 3">
            <a:extLst>
              <a:ext uri="{FF2B5EF4-FFF2-40B4-BE49-F238E27FC236}">
                <a16:creationId xmlns:a16="http://schemas.microsoft.com/office/drawing/2014/main" id="{2EC59776-4931-5842-8ED3-7C21FA978F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630010"/>
              </p:ext>
            </p:extLst>
          </p:nvPr>
        </p:nvGraphicFramePr>
        <p:xfrm>
          <a:off x="457200" y="1600200"/>
          <a:ext cx="8075240" cy="4246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2323">
                  <a:extLst>
                    <a:ext uri="{9D8B030D-6E8A-4147-A177-3AD203B41FA5}">
                      <a16:colId xmlns:a16="http://schemas.microsoft.com/office/drawing/2014/main" val="2933859592"/>
                    </a:ext>
                  </a:extLst>
                </a:gridCol>
                <a:gridCol w="1267773">
                  <a:extLst>
                    <a:ext uri="{9D8B030D-6E8A-4147-A177-3AD203B41FA5}">
                      <a16:colId xmlns:a16="http://schemas.microsoft.com/office/drawing/2014/main" val="647400430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782901307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2123863346"/>
                    </a:ext>
                  </a:extLst>
                </a:gridCol>
                <a:gridCol w="1615048">
                  <a:extLst>
                    <a:ext uri="{9D8B030D-6E8A-4147-A177-3AD203B41FA5}">
                      <a16:colId xmlns:a16="http://schemas.microsoft.com/office/drawing/2014/main" val="30809920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1. Flats in Utrecht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2. </a:t>
                      </a:r>
                      <a:r>
                        <a:rPr lang="nl-NL" dirty="0" err="1"/>
                        <a:t>Homosexual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muslims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3. EU-</a:t>
                      </a:r>
                      <a:r>
                        <a:rPr lang="nl-NL" dirty="0" err="1"/>
                        <a:t>wide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election</a:t>
                      </a:r>
                      <a:r>
                        <a:rPr lang="nl-NL" dirty="0"/>
                        <a:t> </a:t>
                      </a:r>
                      <a:r>
                        <a:rPr lang="nl-NL" dirty="0" err="1"/>
                        <a:t>study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4. (long)- </a:t>
                      </a:r>
                      <a:r>
                        <a:rPr lang="nl-NL" dirty="0" err="1"/>
                        <a:t>Covid</a:t>
                      </a:r>
                      <a:r>
                        <a:rPr lang="nl-NL" dirty="0"/>
                        <a:t> in Italy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09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219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927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506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104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4569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9236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1872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9410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Design: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dirty="0"/>
                        <a:t>Design:</a:t>
                      </a:r>
                    </a:p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995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65757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In </a:t>
            </a:r>
            <a:r>
              <a:rPr lang="nl-NL" dirty="0" err="1"/>
              <a:t>sum</a:t>
            </a:r>
            <a:r>
              <a:rPr lang="nl-NL" dirty="0"/>
              <a:t>: How </a:t>
            </a:r>
            <a:r>
              <a:rPr lang="nl-NL" dirty="0" err="1"/>
              <a:t>much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worry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each</a:t>
            </a:r>
            <a:r>
              <a:rPr lang="nl-NL" dirty="0"/>
              <a:t>?</a:t>
            </a:r>
          </a:p>
        </p:txBody>
      </p:sp>
      <p:graphicFrame>
        <p:nvGraphicFramePr>
          <p:cNvPr id="4" name="Tijdelijke aanduiding voor inhoud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Bias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Coverage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Sampling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Nonresponse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Adjustment</a:t>
                      </a:r>
                      <a:r>
                        <a:rPr lang="nl-NL" dirty="0"/>
                        <a:t>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Validity</a:t>
                      </a:r>
                      <a:r>
                        <a:rPr lang="nl-NL" baseline="0" dirty="0"/>
                        <a:t> of </a:t>
                      </a:r>
                      <a:r>
                        <a:rPr lang="nl-NL" baseline="0" dirty="0" err="1"/>
                        <a:t>measurement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 err="1"/>
                        <a:t>Measurement</a:t>
                      </a:r>
                      <a:r>
                        <a:rPr lang="nl-NL" baseline="0" dirty="0"/>
                        <a:t> error</a:t>
                      </a:r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NL" dirty="0"/>
                        <a:t>Processing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nl-N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dirty="0"/>
                        <a:t>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3093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1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know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extent</a:t>
            </a:r>
            <a:r>
              <a:rPr lang="nl-NL" dirty="0"/>
              <a:t> </a:t>
            </a:r>
            <a:r>
              <a:rPr lang="nl-NL" dirty="0" err="1"/>
              <a:t>neighbours</a:t>
            </a:r>
            <a:r>
              <a:rPr lang="nl-NL" dirty="0"/>
              <a:t> in high-</a:t>
            </a:r>
            <a:r>
              <a:rPr lang="nl-NL" dirty="0" err="1"/>
              <a:t>rise</a:t>
            </a:r>
            <a:r>
              <a:rPr lang="nl-NL" dirty="0"/>
              <a:t> flats (over 8 </a:t>
            </a:r>
            <a:r>
              <a:rPr lang="nl-NL" dirty="0" err="1"/>
              <a:t>floors</a:t>
            </a:r>
            <a:r>
              <a:rPr lang="nl-NL" dirty="0"/>
              <a:t> </a:t>
            </a:r>
            <a:r>
              <a:rPr lang="nl-NL" dirty="0" err="1"/>
              <a:t>tall</a:t>
            </a:r>
            <a:r>
              <a:rPr lang="nl-NL" dirty="0"/>
              <a:t>) in Utrecht help </a:t>
            </a:r>
            <a:r>
              <a:rPr lang="nl-NL" dirty="0" err="1"/>
              <a:t>eachother</a:t>
            </a:r>
            <a:r>
              <a:rPr lang="nl-NL" dirty="0"/>
              <a:t> out. </a:t>
            </a:r>
            <a:r>
              <a:rPr lang="nl-NL" dirty="0" err="1"/>
              <a:t>She</a:t>
            </a:r>
            <a:r>
              <a:rPr lang="nl-NL" dirty="0"/>
              <a:t> suspects </a:t>
            </a:r>
            <a:r>
              <a:rPr lang="nl-NL" dirty="0" err="1"/>
              <a:t>that</a:t>
            </a:r>
            <a:r>
              <a:rPr lang="nl-NL" dirty="0"/>
              <a:t> </a:t>
            </a:r>
            <a:r>
              <a:rPr lang="nl-NL" dirty="0" err="1"/>
              <a:t>people</a:t>
            </a:r>
            <a:r>
              <a:rPr lang="nl-NL" dirty="0"/>
              <a:t> help </a:t>
            </a:r>
            <a:r>
              <a:rPr lang="nl-NL" dirty="0" err="1"/>
              <a:t>eachother</a:t>
            </a:r>
            <a:r>
              <a:rPr lang="nl-NL" dirty="0"/>
              <a:t> </a:t>
            </a:r>
            <a:r>
              <a:rPr lang="nl-NL" dirty="0" err="1"/>
              <a:t>mainly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they</a:t>
            </a:r>
            <a:r>
              <a:rPr lang="nl-NL" dirty="0"/>
              <a:t> have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ethnic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socio-economic</a:t>
            </a:r>
            <a:r>
              <a:rPr lang="nl-NL" dirty="0"/>
              <a:t> background.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847547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2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homosexual</a:t>
            </a:r>
            <a:r>
              <a:rPr lang="nl-NL" dirty="0"/>
              <a:t> </a:t>
            </a:r>
            <a:r>
              <a:rPr lang="nl-NL" dirty="0" err="1"/>
              <a:t>muslims</a:t>
            </a:r>
            <a:r>
              <a:rPr lang="nl-NL" dirty="0"/>
              <a:t>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region</a:t>
            </a:r>
            <a:r>
              <a:rPr lang="nl-NL" dirty="0"/>
              <a:t> of Utrecht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find</a:t>
            </a:r>
            <a:r>
              <a:rPr lang="nl-NL" dirty="0"/>
              <a:t> out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families of these men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women</a:t>
            </a:r>
            <a:r>
              <a:rPr lang="nl-NL" dirty="0"/>
              <a:t> deal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this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40129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3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/>
              <a:t>For </a:t>
            </a:r>
            <a:r>
              <a:rPr lang="nl-NL" dirty="0" err="1"/>
              <a:t>the</a:t>
            </a:r>
            <a:r>
              <a:rPr lang="nl-NL" dirty="0"/>
              <a:t> next </a:t>
            </a:r>
            <a:r>
              <a:rPr lang="nl-NL" dirty="0" err="1"/>
              <a:t>elections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, a market research </a:t>
            </a:r>
            <a:r>
              <a:rPr lang="nl-NL" dirty="0" err="1"/>
              <a:t>firm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offices in </a:t>
            </a:r>
            <a:r>
              <a:rPr lang="nl-NL" dirty="0" err="1"/>
              <a:t>all</a:t>
            </a:r>
            <a:r>
              <a:rPr lang="nl-NL" dirty="0"/>
              <a:t> EU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do a pan-EU survey </a:t>
            </a:r>
            <a:r>
              <a:rPr lang="nl-NL" dirty="0" err="1"/>
              <a:t>among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 </a:t>
            </a:r>
            <a:r>
              <a:rPr lang="nl-NL" dirty="0" err="1"/>
              <a:t>electorate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</a:p>
          <a:p>
            <a:r>
              <a:rPr lang="nl-NL" dirty="0"/>
              <a:t>a) </a:t>
            </a:r>
            <a:r>
              <a:rPr lang="nl-NL" dirty="0" err="1"/>
              <a:t>predict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outcome</a:t>
            </a:r>
            <a:r>
              <a:rPr lang="nl-NL" dirty="0"/>
              <a:t> of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election</a:t>
            </a:r>
            <a:r>
              <a:rPr lang="nl-NL" dirty="0"/>
              <a:t> in </a:t>
            </a:r>
            <a:r>
              <a:rPr lang="nl-NL" dirty="0" err="1"/>
              <a:t>every</a:t>
            </a:r>
            <a:r>
              <a:rPr lang="nl-NL" dirty="0"/>
              <a:t> country </a:t>
            </a:r>
            <a:r>
              <a:rPr lang="nl-NL" dirty="0" err="1"/>
              <a:t>and</a:t>
            </a:r>
            <a:r>
              <a:rPr lang="nl-NL" dirty="0"/>
              <a:t> </a:t>
            </a:r>
          </a:p>
          <a:p>
            <a:r>
              <a:rPr lang="nl-NL" dirty="0"/>
              <a:t>b) </a:t>
            </a:r>
            <a:r>
              <a:rPr lang="nl-NL" dirty="0" err="1"/>
              <a:t>compare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attitudes of </a:t>
            </a:r>
            <a:r>
              <a:rPr lang="nl-NL" dirty="0" err="1"/>
              <a:t>people</a:t>
            </a:r>
            <a:r>
              <a:rPr lang="nl-NL" dirty="0"/>
              <a:t> in different </a:t>
            </a:r>
            <a:r>
              <a:rPr lang="nl-NL" dirty="0" err="1"/>
              <a:t>countries</a:t>
            </a:r>
            <a:r>
              <a:rPr lang="nl-NL" dirty="0"/>
              <a:t> </a:t>
            </a:r>
            <a:r>
              <a:rPr lang="nl-NL" dirty="0" err="1"/>
              <a:t>towards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European </a:t>
            </a:r>
            <a:r>
              <a:rPr lang="nl-NL" dirty="0" err="1"/>
              <a:t>Parliament</a:t>
            </a:r>
            <a:r>
              <a:rPr lang="nl-NL" dirty="0"/>
              <a:t>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66287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:  </a:t>
            </a:r>
            <a:r>
              <a:rPr lang="nl-NL" dirty="0" err="1"/>
              <a:t>group</a:t>
            </a:r>
            <a:r>
              <a:rPr lang="nl-NL" dirty="0"/>
              <a:t> 4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/>
              <a:t>A researcher </a:t>
            </a:r>
            <a:r>
              <a:rPr lang="nl-NL" dirty="0" err="1"/>
              <a:t>would</a:t>
            </a:r>
            <a:r>
              <a:rPr lang="nl-NL" dirty="0"/>
              <a:t> like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better</a:t>
            </a:r>
            <a:r>
              <a:rPr lang="nl-NL" dirty="0"/>
              <a:t> </a:t>
            </a:r>
            <a:r>
              <a:rPr lang="nl-NL" dirty="0" err="1"/>
              <a:t>understand</a:t>
            </a:r>
            <a:r>
              <a:rPr lang="nl-NL" dirty="0"/>
              <a:t>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developed</a:t>
            </a:r>
            <a:r>
              <a:rPr lang="nl-NL" dirty="0"/>
              <a:t> Covid-19 in </a:t>
            </a:r>
            <a:r>
              <a:rPr lang="nl-NL" dirty="0" err="1"/>
              <a:t>the</a:t>
            </a:r>
            <a:r>
              <a:rPr lang="nl-NL" dirty="0"/>
              <a:t> spring of 2020 (</a:t>
            </a:r>
            <a:r>
              <a:rPr lang="nl-NL" dirty="0" err="1"/>
              <a:t>March</a:t>
            </a:r>
            <a:r>
              <a:rPr lang="nl-NL" dirty="0"/>
              <a:t>-april) in Italy are </a:t>
            </a:r>
            <a:r>
              <a:rPr lang="nl-NL" dirty="0" err="1"/>
              <a:t>now</a:t>
            </a:r>
            <a:r>
              <a:rPr lang="nl-NL" dirty="0"/>
              <a:t> </a:t>
            </a:r>
            <a:r>
              <a:rPr lang="nl-NL" dirty="0" err="1"/>
              <a:t>recovering</a:t>
            </a:r>
            <a:r>
              <a:rPr lang="nl-NL" dirty="0"/>
              <a:t>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their</a:t>
            </a:r>
            <a:r>
              <a:rPr lang="nl-NL" dirty="0"/>
              <a:t> </a:t>
            </a:r>
            <a:r>
              <a:rPr lang="nl-NL" dirty="0" err="1"/>
              <a:t>illness</a:t>
            </a:r>
            <a:r>
              <a:rPr lang="nl-NL" dirty="0"/>
              <a:t>. </a:t>
            </a:r>
            <a:r>
              <a:rPr lang="nl-NL" dirty="0" err="1"/>
              <a:t>There</a:t>
            </a:r>
            <a:r>
              <a:rPr lang="nl-NL" dirty="0"/>
              <a:t> is no </a:t>
            </a:r>
            <a:r>
              <a:rPr lang="nl-NL" dirty="0" err="1"/>
              <a:t>central</a:t>
            </a:r>
            <a:r>
              <a:rPr lang="nl-NL" dirty="0"/>
              <a:t> </a:t>
            </a:r>
            <a:r>
              <a:rPr lang="nl-NL" dirty="0" err="1"/>
              <a:t>registry</a:t>
            </a:r>
            <a:r>
              <a:rPr lang="nl-NL" dirty="0"/>
              <a:t> of </a:t>
            </a:r>
            <a:r>
              <a:rPr lang="nl-NL" dirty="0" err="1"/>
              <a:t>patients</a:t>
            </a:r>
            <a:r>
              <a:rPr lang="nl-NL" dirty="0"/>
              <a:t> in Italy; these are </a:t>
            </a:r>
            <a:r>
              <a:rPr lang="nl-NL" dirty="0" err="1"/>
              <a:t>kept</a:t>
            </a:r>
            <a:r>
              <a:rPr lang="nl-NL" dirty="0"/>
              <a:t> at </a:t>
            </a:r>
            <a:r>
              <a:rPr lang="nl-NL" dirty="0" err="1"/>
              <a:t>hospitals</a:t>
            </a:r>
            <a:r>
              <a:rPr lang="nl-NL" dirty="0"/>
              <a:t>,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if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reach</a:t>
            </a:r>
            <a:r>
              <a:rPr lang="nl-NL" dirty="0"/>
              <a:t> these </a:t>
            </a:r>
            <a:r>
              <a:rPr lang="nl-NL" dirty="0" err="1"/>
              <a:t>patients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is </a:t>
            </a:r>
            <a:r>
              <a:rPr lang="nl-NL" dirty="0" err="1"/>
              <a:t>necessary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collaborate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individual</a:t>
            </a:r>
            <a:r>
              <a:rPr lang="nl-NL" dirty="0"/>
              <a:t> </a:t>
            </a:r>
            <a:r>
              <a:rPr lang="nl-NL" dirty="0" err="1"/>
              <a:t>hospitals</a:t>
            </a:r>
            <a:r>
              <a:rPr lang="nl-NL" dirty="0"/>
              <a:t> in Italy.</a:t>
            </a:r>
          </a:p>
          <a:p>
            <a:r>
              <a:rPr lang="nl-NL" dirty="0"/>
              <a:t>In </a:t>
            </a:r>
            <a:r>
              <a:rPr lang="nl-NL" dirty="0" err="1"/>
              <a:t>the</a:t>
            </a:r>
            <a:r>
              <a:rPr lang="nl-NL" dirty="0"/>
              <a:t> survey </a:t>
            </a:r>
            <a:r>
              <a:rPr lang="nl-NL" dirty="0" err="1"/>
              <a:t>you</a:t>
            </a:r>
            <a:r>
              <a:rPr lang="nl-NL" dirty="0"/>
              <a:t> want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ask</a:t>
            </a:r>
            <a:r>
              <a:rPr lang="nl-NL" dirty="0"/>
              <a:t> </a:t>
            </a:r>
            <a:r>
              <a:rPr lang="nl-NL" dirty="0" err="1"/>
              <a:t>questions</a:t>
            </a:r>
            <a:r>
              <a:rPr lang="nl-NL" dirty="0"/>
              <a:t> </a:t>
            </a:r>
            <a:r>
              <a:rPr lang="nl-NL" dirty="0" err="1"/>
              <a:t>about</a:t>
            </a:r>
            <a:r>
              <a:rPr lang="nl-NL" dirty="0"/>
              <a:t> </a:t>
            </a:r>
            <a:r>
              <a:rPr lang="nl-NL" dirty="0" err="1"/>
              <a:t>phsyical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</a:t>
            </a:r>
            <a:r>
              <a:rPr lang="nl-NL" dirty="0" err="1"/>
              <a:t>mental</a:t>
            </a:r>
            <a:r>
              <a:rPr lang="nl-NL" dirty="0"/>
              <a:t> </a:t>
            </a:r>
            <a:r>
              <a:rPr lang="nl-NL" dirty="0" err="1"/>
              <a:t>wellbeing</a:t>
            </a:r>
            <a:r>
              <a:rPr lang="nl-NL" dirty="0"/>
              <a:t>, as well 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effects</a:t>
            </a:r>
            <a:r>
              <a:rPr lang="nl-NL" dirty="0"/>
              <a:t> Covid-19 has had on relations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household</a:t>
            </a:r>
            <a:r>
              <a:rPr lang="nl-NL" dirty="0"/>
              <a:t> members (</a:t>
            </a:r>
            <a:r>
              <a:rPr lang="nl-NL" dirty="0" err="1"/>
              <a:t>children</a:t>
            </a:r>
            <a:r>
              <a:rPr lang="nl-NL" dirty="0"/>
              <a:t>, partner).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8169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F9744A-A6AB-B841-9105-E2741DE1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Your</a:t>
            </a:r>
            <a:r>
              <a:rPr lang="nl-NL" dirty="0"/>
              <a:t> </a:t>
            </a:r>
            <a:r>
              <a:rPr lang="nl-NL" dirty="0" err="1"/>
              <a:t>adopted</a:t>
            </a:r>
            <a:r>
              <a:rPr lang="nl-NL" dirty="0"/>
              <a:t> survey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CBA2379-00DF-1445-A5A4-AC29DA13E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nl-NL" dirty="0" err="1"/>
              <a:t>Who</a:t>
            </a:r>
            <a:r>
              <a:rPr lang="nl-NL" dirty="0"/>
              <a:t> </a:t>
            </a:r>
            <a:r>
              <a:rPr lang="nl-NL" dirty="0" err="1"/>
              <a:t>thinks</a:t>
            </a:r>
            <a:r>
              <a:rPr lang="nl-NL" dirty="0"/>
              <a:t> he/</a:t>
            </a:r>
            <a:r>
              <a:rPr lang="nl-NL" dirty="0" err="1"/>
              <a:t>she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smallest</a:t>
            </a:r>
            <a:r>
              <a:rPr lang="nl-NL" dirty="0"/>
              <a:t> survey?</a:t>
            </a:r>
          </a:p>
          <a:p>
            <a:r>
              <a:rPr lang="nl-NL" dirty="0" err="1"/>
              <a:t>Who</a:t>
            </a:r>
            <a:r>
              <a:rPr lang="nl-NL" dirty="0"/>
              <a:t> has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largest</a:t>
            </a:r>
            <a:r>
              <a:rPr lang="nl-NL" dirty="0"/>
              <a:t> survey?</a:t>
            </a:r>
          </a:p>
          <a:p>
            <a:endParaRPr lang="nl-NL" dirty="0"/>
          </a:p>
          <a:p>
            <a:r>
              <a:rPr lang="nl-NL" dirty="0" err="1"/>
              <a:t>Who</a:t>
            </a:r>
            <a:r>
              <a:rPr lang="nl-NL" dirty="0"/>
              <a:t> has a special </a:t>
            </a:r>
            <a:r>
              <a:rPr lang="nl-NL" dirty="0" err="1"/>
              <a:t>population</a:t>
            </a:r>
            <a:r>
              <a:rPr lang="nl-NL" dirty="0"/>
              <a:t>?</a:t>
            </a:r>
          </a:p>
          <a:p>
            <a:pPr lvl="1"/>
            <a:r>
              <a:rPr lang="nl-NL" dirty="0" err="1"/>
              <a:t>Not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general</a:t>
            </a:r>
            <a:r>
              <a:rPr lang="nl-NL" dirty="0"/>
              <a:t> </a:t>
            </a:r>
            <a:r>
              <a:rPr lang="nl-NL" dirty="0" err="1"/>
              <a:t>population</a:t>
            </a:r>
            <a:endParaRPr lang="nl-NL" dirty="0"/>
          </a:p>
          <a:p>
            <a:pPr lvl="1"/>
            <a:endParaRPr lang="nl-NL" dirty="0"/>
          </a:p>
          <a:p>
            <a:r>
              <a:rPr lang="nl-NL" dirty="0" err="1"/>
              <a:t>What</a:t>
            </a:r>
            <a:r>
              <a:rPr lang="nl-NL" dirty="0"/>
              <a:t> mode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interview </a:t>
            </a:r>
            <a:r>
              <a:rPr lang="nl-NL" dirty="0" err="1"/>
              <a:t>people</a:t>
            </a:r>
            <a:r>
              <a:rPr lang="nl-NL" dirty="0"/>
              <a:t>?</a:t>
            </a:r>
          </a:p>
          <a:p>
            <a:pPr lvl="1"/>
            <a:r>
              <a:rPr lang="nl-NL" dirty="0"/>
              <a:t>Face-</a:t>
            </a:r>
            <a:r>
              <a:rPr lang="nl-NL" dirty="0" err="1"/>
              <a:t>to</a:t>
            </a:r>
            <a:r>
              <a:rPr lang="nl-NL" dirty="0"/>
              <a:t>-face</a:t>
            </a:r>
          </a:p>
          <a:p>
            <a:pPr lvl="1"/>
            <a:r>
              <a:rPr lang="nl-NL" dirty="0"/>
              <a:t>Mail</a:t>
            </a:r>
          </a:p>
          <a:p>
            <a:pPr lvl="1"/>
            <a:r>
              <a:rPr lang="nl-NL" dirty="0"/>
              <a:t>Telephone</a:t>
            </a:r>
          </a:p>
          <a:p>
            <a:pPr lvl="1"/>
            <a:r>
              <a:rPr lang="nl-NL" dirty="0"/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2589106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8088-5735-4D47-8A87-EC5F4D343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week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90F2E-167B-48A3-A198-2CA254B13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Prepare</a:t>
            </a:r>
          </a:p>
          <a:p>
            <a:pPr lvl="1"/>
            <a:r>
              <a:rPr lang="en-US" dirty="0"/>
              <a:t>1. Read Stuart (see e-mail last week) </a:t>
            </a:r>
          </a:p>
          <a:p>
            <a:pPr lvl="2"/>
            <a:r>
              <a:rPr lang="en-US" dirty="0"/>
              <a:t>Simple Random sampling</a:t>
            </a:r>
          </a:p>
          <a:p>
            <a:pPr lvl="1"/>
            <a:r>
              <a:rPr lang="en-US" dirty="0"/>
              <a:t>2. Do THE exercise 2 (sampling)</a:t>
            </a:r>
          </a:p>
          <a:p>
            <a:r>
              <a:rPr lang="en-US" dirty="0"/>
              <a:t>Lecture on Simple Random Samples</a:t>
            </a:r>
          </a:p>
          <a:p>
            <a:pPr lvl="1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8193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Bias, error and MSE</a:t>
            </a:r>
          </a:p>
          <a:p>
            <a:r>
              <a:rPr lang="en-US" dirty="0"/>
              <a:t>Total Survey Error (TSE)</a:t>
            </a:r>
          </a:p>
          <a:p>
            <a:r>
              <a:rPr lang="en-US" dirty="0"/>
              <a:t>Total data error (TDE)</a:t>
            </a:r>
          </a:p>
          <a:p>
            <a:r>
              <a:rPr lang="en-US" dirty="0"/>
              <a:t>How survey design affects error</a:t>
            </a:r>
          </a:p>
          <a:p>
            <a:pPr lvl="1"/>
            <a:r>
              <a:rPr lang="en-US" dirty="0"/>
              <a:t>The central role of survey modes</a:t>
            </a:r>
          </a:p>
        </p:txBody>
      </p:sp>
    </p:spTree>
    <p:extLst>
      <p:ext uri="{BB962C8B-B14F-4D97-AF65-F5344CB8AC3E}">
        <p14:creationId xmlns:p14="http://schemas.microsoft.com/office/powerpoint/2010/main" val="3509786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</p:spTree>
    <p:extLst>
      <p:ext uri="{BB962C8B-B14F-4D97-AF65-F5344CB8AC3E}">
        <p14:creationId xmlns:p14="http://schemas.microsoft.com/office/powerpoint/2010/main" val="2832693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4D6392-EC30-C746-996E-522456E7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Class </a:t>
            </a:r>
            <a:r>
              <a:rPr lang="nl-NL" dirty="0" err="1"/>
              <a:t>exercise</a:t>
            </a:r>
            <a:r>
              <a:rPr lang="nl-NL" dirty="0"/>
              <a:t> week 1</a:t>
            </a:r>
          </a:p>
        </p:txBody>
      </p:sp>
      <p:pic>
        <p:nvPicPr>
          <p:cNvPr id="14" name="Tijdelijke aanduiding voor inhoud 13">
            <a:extLst>
              <a:ext uri="{FF2B5EF4-FFF2-40B4-BE49-F238E27FC236}">
                <a16:creationId xmlns:a16="http://schemas.microsoft.com/office/drawing/2014/main" id="{C15BB1D2-A366-C641-AB1C-B1BD23905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2777"/>
            <a:ext cx="8229600" cy="3600808"/>
          </a:xfrm>
        </p:spPr>
      </p:pic>
      <p:sp>
        <p:nvSpPr>
          <p:cNvPr id="3" name="Ovaal 2">
            <a:extLst>
              <a:ext uri="{FF2B5EF4-FFF2-40B4-BE49-F238E27FC236}">
                <a16:creationId xmlns:a16="http://schemas.microsoft.com/office/drawing/2014/main" id="{2C21F8D7-2FAB-5343-B9E2-D0E92F8B0AD7}"/>
              </a:ext>
            </a:extLst>
          </p:cNvPr>
          <p:cNvSpPr/>
          <p:nvPr/>
        </p:nvSpPr>
        <p:spPr>
          <a:xfrm>
            <a:off x="7524328" y="2564904"/>
            <a:ext cx="648072" cy="360040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04D0222-2262-474A-ADE0-9A725DBDE690}"/>
              </a:ext>
            </a:extLst>
          </p:cNvPr>
          <p:cNvSpPr txBox="1"/>
          <p:nvPr/>
        </p:nvSpPr>
        <p:spPr>
          <a:xfrm>
            <a:off x="6516216" y="1735099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Let’s</a:t>
            </a:r>
            <a:r>
              <a:rPr lang="nl-NL" dirty="0"/>
              <a:t> focus on 1 sample:</a:t>
            </a:r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could</a:t>
            </a:r>
            <a:r>
              <a:rPr lang="nl-NL" dirty="0"/>
              <a:t>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be</a:t>
            </a:r>
            <a:r>
              <a:rPr lang="nl-NL" dirty="0"/>
              <a:t> off?</a:t>
            </a:r>
          </a:p>
        </p:txBody>
      </p:sp>
    </p:spTree>
    <p:extLst>
      <p:ext uri="{BB962C8B-B14F-4D97-AF65-F5344CB8AC3E}">
        <p14:creationId xmlns:p14="http://schemas.microsoft.com/office/powerpoint/2010/main" val="1408245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/>
              <a:t>1 sample in Michigan: point </a:t>
            </a:r>
            <a:r>
              <a:rPr lang="nl-NL" dirty="0" err="1"/>
              <a:t>estimate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/>
              <a:t>Estimate</a:t>
            </a:r>
            <a:r>
              <a:rPr lang="nl-NL" dirty="0"/>
              <a:t>: 48%</a:t>
            </a:r>
          </a:p>
          <a:p>
            <a:r>
              <a:rPr lang="nl-NL" dirty="0"/>
              <a:t>n= 1000</a:t>
            </a:r>
          </a:p>
        </p:txBody>
      </p:sp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7777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1 sample: bias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ijdelijke aanduiding voor inhoud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nl-NL" dirty="0"/>
                  <a:t>Estimate: 48%</a:t>
                </a:r>
              </a:p>
              <a:p>
                <a:r>
                  <a:rPr lang="nl-NL" dirty="0"/>
                  <a:t>True </a:t>
                </a:r>
                <a:r>
                  <a:rPr lang="nl-NL" dirty="0" err="1"/>
                  <a:t>value</a:t>
                </a:r>
                <a:r>
                  <a:rPr lang="nl-NL" dirty="0"/>
                  <a:t>: 47.5%</a:t>
                </a:r>
              </a:p>
              <a:p>
                <a:r>
                  <a:rPr lang="nl-NL" dirty="0"/>
                  <a:t>Bias: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nl-NL" b="0" i="1" smtClean="0"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  <m:r>
                          <m:rPr>
                            <m:nor/>
                          </m:rPr>
                          <a:rPr lang="en-US" b="0" i="0" baseline="-25000" smtClean="0">
                            <a:latin typeface="Cambria Math" panose="02040503050406030204" pitchFamily="18" charset="0"/>
                          </a:rPr>
                          <m:t>r</m:t>
                        </m:r>
                      </m:e>
                    </m:ba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acc>
                      <m:accPr>
                        <m:chr m:val="̅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</m:e>
                    </m:acc>
                  </m:oMath>
                </a14:m>
                <a:r>
                  <a:rPr lang="nl-NL" dirty="0"/>
                  <a:t> (Biemer, 2010) </a:t>
                </a:r>
              </a:p>
              <a:p>
                <a:pPr marL="457200" lvl="1" indent="0">
                  <a:buNone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nl-NL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</m:acc>
                    <m:r>
                      <a:rPr lang="en-US" i="1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nl-NL" dirty="0"/>
                  <a:t>48-47.5 = 0.5%		</a:t>
                </a:r>
              </a:p>
            </p:txBody>
          </p:sp>
        </mc:Choice>
        <mc:Fallback>
          <p:sp>
            <p:nvSpPr>
              <p:cNvPr id="3" name="Tijdelijke aanduiding voor inhoud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/>
                </a:stretch>
              </a:blipFill>
            </p:spPr>
            <p:txBody>
              <a:bodyPr/>
              <a:lstStyle/>
              <a:p>
                <a:r>
                  <a:rPr lang="nl-NL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Rechte verbindingslijn 4"/>
          <p:cNvCxnSpPr/>
          <p:nvPr/>
        </p:nvCxnSpPr>
        <p:spPr>
          <a:xfrm>
            <a:off x="1475656" y="5877272"/>
            <a:ext cx="619268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echte verbindingslijn 5"/>
          <p:cNvCxnSpPr/>
          <p:nvPr/>
        </p:nvCxnSpPr>
        <p:spPr>
          <a:xfrm flipV="1">
            <a:off x="1475656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Rechte verbindingslijn 8"/>
          <p:cNvCxnSpPr/>
          <p:nvPr/>
        </p:nvCxnSpPr>
        <p:spPr>
          <a:xfrm flipV="1">
            <a:off x="7668344" y="5715738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9"/>
          <p:cNvCxnSpPr/>
          <p:nvPr/>
        </p:nvCxnSpPr>
        <p:spPr>
          <a:xfrm flipV="1">
            <a:off x="4644008" y="5697252"/>
            <a:ext cx="0" cy="36004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vak 10"/>
          <p:cNvSpPr txBox="1"/>
          <p:nvPr/>
        </p:nvSpPr>
        <p:spPr>
          <a:xfrm>
            <a:off x="1115616" y="623731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/>
              <a:t>30%</a:t>
            </a:r>
          </a:p>
        </p:txBody>
      </p:sp>
      <p:sp>
        <p:nvSpPr>
          <p:cNvPr id="12" name="Tekstvak 11"/>
          <p:cNvSpPr txBox="1"/>
          <p:nvPr/>
        </p:nvSpPr>
        <p:spPr>
          <a:xfrm>
            <a:off x="7308304" y="6284128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70%</a:t>
            </a:r>
          </a:p>
        </p:txBody>
      </p:sp>
      <p:sp>
        <p:nvSpPr>
          <p:cNvPr id="13" name="Ovaal 12"/>
          <p:cNvSpPr/>
          <p:nvPr/>
        </p:nvSpPr>
        <p:spPr>
          <a:xfrm>
            <a:off x="4139953" y="5589240"/>
            <a:ext cx="216023" cy="2230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14" name="Rechte verbindingslijn 13"/>
          <p:cNvCxnSpPr/>
          <p:nvPr/>
        </p:nvCxnSpPr>
        <p:spPr>
          <a:xfrm flipV="1">
            <a:off x="3995936" y="4797152"/>
            <a:ext cx="0" cy="1809492"/>
          </a:xfrm>
          <a:prstGeom prst="line">
            <a:avLst/>
          </a:prstGeom>
          <a:ln w="41275">
            <a:solidFill>
              <a:srgbClr val="92D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521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4637</TotalTime>
  <Words>1688</Words>
  <Application>Microsoft Macintosh PowerPoint</Application>
  <PresentationFormat>Diavoorstelling (4:3)</PresentationFormat>
  <Paragraphs>261</Paragraphs>
  <Slides>40</Slides>
  <Notes>11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40</vt:i4>
      </vt:variant>
    </vt:vector>
  </HeadingPairs>
  <TitlesOfParts>
    <vt:vector size="46" baseType="lpstr">
      <vt:lpstr>ＭＳ Ｐゴシック</vt:lpstr>
      <vt:lpstr>Arial</vt:lpstr>
      <vt:lpstr>Calibri</vt:lpstr>
      <vt:lpstr>Cambria Math</vt:lpstr>
      <vt:lpstr>Officina</vt:lpstr>
      <vt:lpstr>Office Theme</vt:lpstr>
      <vt:lpstr>Survey analysis week 38  Decomposing error and bias “Total Survey Error”</vt:lpstr>
      <vt:lpstr>Class exercise</vt:lpstr>
      <vt:lpstr>Your adopted survey</vt:lpstr>
      <vt:lpstr>Your adopted survey</vt:lpstr>
      <vt:lpstr>Today</vt:lpstr>
      <vt:lpstr>Class exercise week 1</vt:lpstr>
      <vt:lpstr>Class exercise week 1</vt:lpstr>
      <vt:lpstr>1 sample in Michigan: point estimate</vt:lpstr>
      <vt:lpstr>1 sample: bias</vt:lpstr>
      <vt:lpstr>1 sample: error</vt:lpstr>
      <vt:lpstr>Estimate = true value + error + bias</vt:lpstr>
      <vt:lpstr>Mean square error</vt:lpstr>
      <vt:lpstr>Survey design</vt:lpstr>
      <vt:lpstr>Why we still worry about bias</vt:lpstr>
      <vt:lpstr>Bias and error in more detail</vt:lpstr>
      <vt:lpstr>Total Survey Error Framework</vt:lpstr>
      <vt:lpstr>Total Survey Error (TSE) Framework</vt:lpstr>
      <vt:lpstr>Terminology: coverage error</vt:lpstr>
      <vt:lpstr>Coverage error and modes</vt:lpstr>
      <vt:lpstr>TSE – sampling error</vt:lpstr>
      <vt:lpstr>Terminology: sampling error</vt:lpstr>
      <vt:lpstr>TSE – nonresponse error</vt:lpstr>
      <vt:lpstr>Nonresponse error and bias</vt:lpstr>
      <vt:lpstr>TSE – adjustment error</vt:lpstr>
      <vt:lpstr>TSE – construct validity</vt:lpstr>
      <vt:lpstr>TSE – measurement error</vt:lpstr>
      <vt:lpstr>TSE – processing error</vt:lpstr>
      <vt:lpstr>In sum</vt:lpstr>
      <vt:lpstr>TSE and survey design</vt:lpstr>
      <vt:lpstr>Groves and Lyberg (2010)</vt:lpstr>
      <vt:lpstr>TSE and model-based inference</vt:lpstr>
      <vt:lpstr>Model-based inference</vt:lpstr>
      <vt:lpstr>Class Exercise (and then break)</vt:lpstr>
      <vt:lpstr>Class exercise – worried about</vt:lpstr>
      <vt:lpstr>In sum: How much to worry about each?</vt:lpstr>
      <vt:lpstr>Class Exercise:  group 1</vt:lpstr>
      <vt:lpstr>Class Exercise:  group 2</vt:lpstr>
      <vt:lpstr>Class Exercise:  group 3</vt:lpstr>
      <vt:lpstr>Class Exercise:  group 4</vt:lpstr>
      <vt:lpstr>Next week</vt:lpstr>
    </vt:vector>
  </TitlesOfParts>
  <Company>Utrecht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analysis week 3  Simple Random Sampling</dc:title>
  <dc:creator>Lugtig, P.J. (Peter)</dc:creator>
  <cp:lastModifiedBy>Lugtig, P.J. (Peter)</cp:lastModifiedBy>
  <cp:revision>100</cp:revision>
  <cp:lastPrinted>2017-09-25T07:25:38Z</cp:lastPrinted>
  <dcterms:created xsi:type="dcterms:W3CDTF">2017-09-19T09:09:22Z</dcterms:created>
  <dcterms:modified xsi:type="dcterms:W3CDTF">2022-09-03T17:34:28Z</dcterms:modified>
</cp:coreProperties>
</file>

<file path=docProps/thumbnail.jpeg>
</file>